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7" r:id="rId2"/>
    <p:sldId id="279" r:id="rId3"/>
    <p:sldId id="303" r:id="rId4"/>
    <p:sldId id="301" r:id="rId5"/>
    <p:sldId id="284" r:id="rId6"/>
    <p:sldId id="294" r:id="rId7"/>
    <p:sldId id="300" r:id="rId8"/>
    <p:sldId id="296" r:id="rId9"/>
    <p:sldId id="305" r:id="rId10"/>
    <p:sldId id="304" r:id="rId11"/>
    <p:sldId id="298" r:id="rId12"/>
    <p:sldId id="297" r:id="rId13"/>
    <p:sldId id="299" r:id="rId14"/>
    <p:sldId id="291" r:id="rId15"/>
    <p:sldId id="30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254D"/>
    <a:srgbClr val="657B83"/>
    <a:srgbClr val="F15B74"/>
    <a:srgbClr val="7C9E67"/>
    <a:srgbClr val="268BD2"/>
    <a:srgbClr val="538EC0"/>
    <a:srgbClr val="D9D9D9"/>
    <a:srgbClr val="35409F"/>
    <a:srgbClr val="DF6353"/>
    <a:srgbClr val="585E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1" autoAdjust="0"/>
    <p:restoredTop sz="73258" autoAdjust="0"/>
  </p:normalViewPr>
  <p:slideViewPr>
    <p:cSldViewPr snapToGrid="0">
      <p:cViewPr varScale="1">
        <p:scale>
          <a:sx n="84" d="100"/>
          <a:sy n="84" d="100"/>
        </p:scale>
        <p:origin x="1518" y="84"/>
      </p:cViewPr>
      <p:guideLst/>
    </p:cSldViewPr>
  </p:slid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88" d="100"/>
          <a:sy n="88" d="100"/>
        </p:scale>
        <p:origin x="354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A54DD2-4A47-402A-886F-493F7C3F036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6A092530-AAA4-4C72-BAE0-2BD5CA94A20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07D95E-2012-4417-B1E9-0E75443B68C6}" type="datetimeFigureOut">
              <a:rPr lang="en-GB" smtClean="0"/>
              <a:t>10/11/2022</a:t>
            </a:fld>
            <a:endParaRPr lang="en-GB"/>
          </a:p>
        </p:txBody>
      </p:sp>
      <p:sp>
        <p:nvSpPr>
          <p:cNvPr id="4" name="Footer Placeholder 3">
            <a:extLst>
              <a:ext uri="{FF2B5EF4-FFF2-40B4-BE49-F238E27FC236}">
                <a16:creationId xmlns:a16="http://schemas.microsoft.com/office/drawing/2014/main" id="{ABCB00B7-503B-4309-A721-08282A3DE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F09A1C8-5C7F-452B-9F55-6E2D61340E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BC016D4-B5CA-43BD-A742-4A0888CD4C0F}" type="slidenum">
              <a:rPr lang="en-GB" smtClean="0"/>
              <a:t>‹#›</a:t>
            </a:fld>
            <a:endParaRPr lang="en-GB"/>
          </a:p>
        </p:txBody>
      </p:sp>
    </p:spTree>
    <p:extLst>
      <p:ext uri="{BB962C8B-B14F-4D97-AF65-F5344CB8AC3E}">
        <p14:creationId xmlns:p14="http://schemas.microsoft.com/office/powerpoint/2010/main" val="31348322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E73071-39ED-400F-AD9A-70362F277ECE}" type="datetimeFigureOut">
              <a:rPr lang="en-GB" smtClean="0"/>
              <a:t>10/11/2022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611D30-797D-4841-8333-E8625469C291}" type="slidenum">
              <a:rPr lang="en-GB" smtClean="0"/>
              <a:t>‹#›</a:t>
            </a:fld>
            <a:endParaRPr lang="en-GB"/>
          </a:p>
        </p:txBody>
      </p:sp>
    </p:spTree>
    <p:extLst>
      <p:ext uri="{BB962C8B-B14F-4D97-AF65-F5344CB8AC3E}">
        <p14:creationId xmlns:p14="http://schemas.microsoft.com/office/powerpoint/2010/main" val="10210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i="0" u="none" dirty="0"/>
          </a:p>
        </p:txBody>
      </p:sp>
      <p:sp>
        <p:nvSpPr>
          <p:cNvPr id="4" name="Slide Number Placeholder 3"/>
          <p:cNvSpPr>
            <a:spLocks noGrp="1"/>
          </p:cNvSpPr>
          <p:nvPr>
            <p:ph type="sldNum" sz="quarter" idx="5"/>
          </p:nvPr>
        </p:nvSpPr>
        <p:spPr/>
        <p:txBody>
          <a:bodyPr/>
          <a:lstStyle/>
          <a:p>
            <a:fld id="{36611D30-797D-4841-8333-E8625469C291}" type="slidenum">
              <a:rPr lang="en-GB" smtClean="0"/>
              <a:t>1</a:t>
            </a:fld>
            <a:endParaRPr lang="en-GB"/>
          </a:p>
        </p:txBody>
      </p:sp>
    </p:spTree>
    <p:extLst>
      <p:ext uri="{BB962C8B-B14F-4D97-AF65-F5344CB8AC3E}">
        <p14:creationId xmlns:p14="http://schemas.microsoft.com/office/powerpoint/2010/main" val="364615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11</a:t>
            </a:fld>
            <a:endParaRPr lang="en-GB"/>
          </a:p>
        </p:txBody>
      </p:sp>
    </p:spTree>
    <p:extLst>
      <p:ext uri="{BB962C8B-B14F-4D97-AF65-F5344CB8AC3E}">
        <p14:creationId xmlns:p14="http://schemas.microsoft.com/office/powerpoint/2010/main" val="21265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12</a:t>
            </a:fld>
            <a:endParaRPr lang="en-GB"/>
          </a:p>
        </p:txBody>
      </p:sp>
    </p:spTree>
    <p:extLst>
      <p:ext uri="{BB962C8B-B14F-4D97-AF65-F5344CB8AC3E}">
        <p14:creationId xmlns:p14="http://schemas.microsoft.com/office/powerpoint/2010/main" val="206104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13</a:t>
            </a:fld>
            <a:endParaRPr lang="en-GB"/>
          </a:p>
        </p:txBody>
      </p:sp>
    </p:spTree>
    <p:extLst>
      <p:ext uri="{BB962C8B-B14F-4D97-AF65-F5344CB8AC3E}">
        <p14:creationId xmlns:p14="http://schemas.microsoft.com/office/powerpoint/2010/main" val="282774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2</a:t>
            </a:fld>
            <a:endParaRPr lang="en-GB"/>
          </a:p>
        </p:txBody>
      </p:sp>
    </p:spTree>
    <p:extLst>
      <p:ext uri="{BB962C8B-B14F-4D97-AF65-F5344CB8AC3E}">
        <p14:creationId xmlns:p14="http://schemas.microsoft.com/office/powerpoint/2010/main" val="330403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3</a:t>
            </a:fld>
            <a:endParaRPr lang="en-GB"/>
          </a:p>
        </p:txBody>
      </p:sp>
    </p:spTree>
    <p:extLst>
      <p:ext uri="{BB962C8B-B14F-4D97-AF65-F5344CB8AC3E}">
        <p14:creationId xmlns:p14="http://schemas.microsoft.com/office/powerpoint/2010/main" val="294318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4</a:t>
            </a:fld>
            <a:endParaRPr lang="en-GB"/>
          </a:p>
        </p:txBody>
      </p:sp>
    </p:spTree>
    <p:extLst>
      <p:ext uri="{BB962C8B-B14F-4D97-AF65-F5344CB8AC3E}">
        <p14:creationId xmlns:p14="http://schemas.microsoft.com/office/powerpoint/2010/main" val="3004141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5</a:t>
            </a:fld>
            <a:endParaRPr lang="en-GB"/>
          </a:p>
        </p:txBody>
      </p:sp>
    </p:spTree>
    <p:extLst>
      <p:ext uri="{BB962C8B-B14F-4D97-AF65-F5344CB8AC3E}">
        <p14:creationId xmlns:p14="http://schemas.microsoft.com/office/powerpoint/2010/main" val="389136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6</a:t>
            </a:fld>
            <a:endParaRPr lang="en-GB"/>
          </a:p>
        </p:txBody>
      </p:sp>
    </p:spTree>
    <p:extLst>
      <p:ext uri="{BB962C8B-B14F-4D97-AF65-F5344CB8AC3E}">
        <p14:creationId xmlns:p14="http://schemas.microsoft.com/office/powerpoint/2010/main" val="343215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7</a:t>
            </a:fld>
            <a:endParaRPr lang="en-GB"/>
          </a:p>
        </p:txBody>
      </p:sp>
    </p:spTree>
    <p:extLst>
      <p:ext uri="{BB962C8B-B14F-4D97-AF65-F5344CB8AC3E}">
        <p14:creationId xmlns:p14="http://schemas.microsoft.com/office/powerpoint/2010/main" val="1528561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8</a:t>
            </a:fld>
            <a:endParaRPr lang="en-GB"/>
          </a:p>
        </p:txBody>
      </p:sp>
    </p:spTree>
    <p:extLst>
      <p:ext uri="{BB962C8B-B14F-4D97-AF65-F5344CB8AC3E}">
        <p14:creationId xmlns:p14="http://schemas.microsoft.com/office/powerpoint/2010/main" val="1661179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611D30-797D-4841-8333-E8625469C291}" type="slidenum">
              <a:rPr lang="en-GB" smtClean="0"/>
              <a:t>10</a:t>
            </a:fld>
            <a:endParaRPr lang="en-GB"/>
          </a:p>
        </p:txBody>
      </p:sp>
    </p:spTree>
    <p:extLst>
      <p:ext uri="{BB962C8B-B14F-4D97-AF65-F5344CB8AC3E}">
        <p14:creationId xmlns:p14="http://schemas.microsoft.com/office/powerpoint/2010/main" val="78287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84D17-B1C3-4748-87CB-A5DE9B1E13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6A97C98-D97D-42F1-B252-878CE85FC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D82DB3-2C1B-4ADD-A729-26B65509BC37}"/>
              </a:ext>
            </a:extLst>
          </p:cNvPr>
          <p:cNvSpPr>
            <a:spLocks noGrp="1"/>
          </p:cNvSpPr>
          <p:nvPr>
            <p:ph type="dt" sz="half" idx="10"/>
          </p:nvPr>
        </p:nvSpPr>
        <p:spPr/>
        <p:txBody>
          <a:bodyPr/>
          <a:lstStyle/>
          <a:p>
            <a:fld id="{FD0939AD-A4F4-402B-8041-512BEAA2EAB1}" type="datetime1">
              <a:rPr lang="en-GB" smtClean="0"/>
              <a:t>10/11/2022</a:t>
            </a:fld>
            <a:endParaRPr lang="en-GB"/>
          </a:p>
        </p:txBody>
      </p:sp>
      <p:sp>
        <p:nvSpPr>
          <p:cNvPr id="5" name="Footer Placeholder 4">
            <a:extLst>
              <a:ext uri="{FF2B5EF4-FFF2-40B4-BE49-F238E27FC236}">
                <a16:creationId xmlns:a16="http://schemas.microsoft.com/office/drawing/2014/main" id="{D2B862C0-01EA-45E7-A1FB-6B50AC2BED5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B51F42-DA07-4E8D-BE52-E687180AD16A}"/>
              </a:ext>
            </a:extLst>
          </p:cNvPr>
          <p:cNvSpPr>
            <a:spLocks noGrp="1"/>
          </p:cNvSpPr>
          <p:nvPr>
            <p:ph type="sldNum" sz="quarter" idx="12"/>
          </p:nvPr>
        </p:nvSpPr>
        <p:spPr/>
        <p:txBody>
          <a:bodyPr/>
          <a:lstStyle>
            <a:lvl1pPr>
              <a:defRPr b="1"/>
            </a:lvl1pPr>
          </a:lstStyle>
          <a:p>
            <a:fld id="{68EA4416-F331-4059-B1E1-CFB0BC879A87}" type="slidenum">
              <a:rPr lang="en-GB" smtClean="0"/>
              <a:pPr/>
              <a:t>‹#›</a:t>
            </a:fld>
            <a:endParaRPr lang="en-GB"/>
          </a:p>
        </p:txBody>
      </p:sp>
      <p:grpSp>
        <p:nvGrpSpPr>
          <p:cNvPr id="12" name="Group 11">
            <a:extLst>
              <a:ext uri="{FF2B5EF4-FFF2-40B4-BE49-F238E27FC236}">
                <a16:creationId xmlns:a16="http://schemas.microsoft.com/office/drawing/2014/main" id="{FDEEAE0B-B833-416D-916A-5C4A03892FEA}"/>
              </a:ext>
            </a:extLst>
          </p:cNvPr>
          <p:cNvGrpSpPr/>
          <p:nvPr userDrawn="1"/>
        </p:nvGrpSpPr>
        <p:grpSpPr>
          <a:xfrm rot="18725377">
            <a:off x="-1057673" y="-120796"/>
            <a:ext cx="2830053" cy="1247932"/>
            <a:chOff x="2139351" y="698240"/>
            <a:chExt cx="1524000" cy="1310635"/>
          </a:xfrm>
        </p:grpSpPr>
        <p:sp>
          <p:nvSpPr>
            <p:cNvPr id="13" name="Rectangle 12">
              <a:extLst>
                <a:ext uri="{FF2B5EF4-FFF2-40B4-BE49-F238E27FC236}">
                  <a16:creationId xmlns:a16="http://schemas.microsoft.com/office/drawing/2014/main" id="{AC91DC33-066A-407E-9A4A-4F7FC2181293}"/>
                </a:ext>
              </a:extLst>
            </p:cNvPr>
            <p:cNvSpPr/>
            <p:nvPr/>
          </p:nvSpPr>
          <p:spPr>
            <a:xfrm>
              <a:off x="2139351" y="698240"/>
              <a:ext cx="1524000" cy="328730"/>
            </a:xfrm>
            <a:prstGeom prst="rect">
              <a:avLst/>
            </a:prstGeom>
            <a:solidFill>
              <a:srgbClr val="A8E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79AEFFC8-9F4D-41E9-B3EB-D4758877C5F1}"/>
                </a:ext>
              </a:extLst>
            </p:cNvPr>
            <p:cNvSpPr/>
            <p:nvPr/>
          </p:nvSpPr>
          <p:spPr>
            <a:xfrm>
              <a:off x="2139351" y="1026970"/>
              <a:ext cx="1524000" cy="328730"/>
            </a:xfrm>
            <a:prstGeom prst="rect">
              <a:avLst/>
            </a:prstGeom>
            <a:solidFill>
              <a:srgbClr val="FDD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CCF82D4F-6B35-4C46-926D-727352638D81}"/>
                </a:ext>
              </a:extLst>
            </p:cNvPr>
            <p:cNvSpPr/>
            <p:nvPr/>
          </p:nvSpPr>
          <p:spPr>
            <a:xfrm>
              <a:off x="2139351" y="1351415"/>
              <a:ext cx="1524000" cy="328730"/>
            </a:xfrm>
            <a:prstGeom prst="rect">
              <a:avLst/>
            </a:prstGeom>
            <a:solidFill>
              <a:srgbClr val="96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DA9F5B7C-1AD9-4DB5-8634-950C4C29B87A}"/>
                </a:ext>
              </a:extLst>
            </p:cNvPr>
            <p:cNvSpPr/>
            <p:nvPr/>
          </p:nvSpPr>
          <p:spPr>
            <a:xfrm>
              <a:off x="2139351" y="1680145"/>
              <a:ext cx="1524000" cy="328730"/>
            </a:xfrm>
            <a:prstGeom prst="rect">
              <a:avLst/>
            </a:prstGeom>
            <a:solidFill>
              <a:srgbClr val="F1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045444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017B5-662E-4264-AB52-EA6707C21DF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9319132-C5CE-4CAC-8418-5FEDDDC3C1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DC98461-109B-4425-86C5-1F466B197D08}"/>
              </a:ext>
            </a:extLst>
          </p:cNvPr>
          <p:cNvSpPr>
            <a:spLocks noGrp="1"/>
          </p:cNvSpPr>
          <p:nvPr>
            <p:ph type="dt" sz="half" idx="10"/>
          </p:nvPr>
        </p:nvSpPr>
        <p:spPr/>
        <p:txBody>
          <a:bodyPr/>
          <a:lstStyle/>
          <a:p>
            <a:fld id="{596AA761-2A3B-4FC3-ADC7-8E74234AEFBD}" type="datetime1">
              <a:rPr lang="en-GB" smtClean="0"/>
              <a:t>10/11/2022</a:t>
            </a:fld>
            <a:endParaRPr lang="en-GB"/>
          </a:p>
        </p:txBody>
      </p:sp>
      <p:sp>
        <p:nvSpPr>
          <p:cNvPr id="5" name="Footer Placeholder 4">
            <a:extLst>
              <a:ext uri="{FF2B5EF4-FFF2-40B4-BE49-F238E27FC236}">
                <a16:creationId xmlns:a16="http://schemas.microsoft.com/office/drawing/2014/main" id="{89B8E536-EB40-48DE-AF57-A76B99E121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659AF2-7AA2-4082-B4A7-CFEB85C2C01F}"/>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1371157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BCE853-8A81-4990-A913-7C20235B496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CE6FFCA-CDC4-4E29-8F62-50EBCA8976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03D35F-D6B8-4127-BA69-0BA60A5ADBFE}"/>
              </a:ext>
            </a:extLst>
          </p:cNvPr>
          <p:cNvSpPr>
            <a:spLocks noGrp="1"/>
          </p:cNvSpPr>
          <p:nvPr>
            <p:ph type="dt" sz="half" idx="10"/>
          </p:nvPr>
        </p:nvSpPr>
        <p:spPr/>
        <p:txBody>
          <a:bodyPr/>
          <a:lstStyle/>
          <a:p>
            <a:fld id="{9C1977B4-2BFB-4375-8D96-6CE75012A541}" type="datetime1">
              <a:rPr lang="en-GB" smtClean="0"/>
              <a:t>10/11/2022</a:t>
            </a:fld>
            <a:endParaRPr lang="en-GB"/>
          </a:p>
        </p:txBody>
      </p:sp>
      <p:sp>
        <p:nvSpPr>
          <p:cNvPr id="5" name="Footer Placeholder 4">
            <a:extLst>
              <a:ext uri="{FF2B5EF4-FFF2-40B4-BE49-F238E27FC236}">
                <a16:creationId xmlns:a16="http://schemas.microsoft.com/office/drawing/2014/main" id="{77D0CA80-13E5-48CF-8FE6-91F780EE55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4828FA-4EAC-4C24-96FB-0199E2CE5371}"/>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750890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7E0EE-A040-4F06-80C9-0584EA50E45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35C8DC1-6D9A-49CA-8772-0092FC7FF7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6C40C4-6A70-457E-B07C-2B398F9A909B}"/>
              </a:ext>
            </a:extLst>
          </p:cNvPr>
          <p:cNvSpPr>
            <a:spLocks noGrp="1"/>
          </p:cNvSpPr>
          <p:nvPr>
            <p:ph type="dt" sz="half" idx="10"/>
          </p:nvPr>
        </p:nvSpPr>
        <p:spPr/>
        <p:txBody>
          <a:bodyPr/>
          <a:lstStyle/>
          <a:p>
            <a:fld id="{D1D6692C-933B-4FC0-A87F-3F8EE0FA25F3}" type="datetime1">
              <a:rPr lang="en-GB" smtClean="0"/>
              <a:t>10/11/2022</a:t>
            </a:fld>
            <a:endParaRPr lang="en-GB"/>
          </a:p>
        </p:txBody>
      </p:sp>
      <p:sp>
        <p:nvSpPr>
          <p:cNvPr id="5" name="Footer Placeholder 4">
            <a:extLst>
              <a:ext uri="{FF2B5EF4-FFF2-40B4-BE49-F238E27FC236}">
                <a16:creationId xmlns:a16="http://schemas.microsoft.com/office/drawing/2014/main" id="{D61E9765-74B0-407E-AAB2-7658122FE9B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5D580B2-585B-4B0B-A4CC-2E1F2BB9AE49}"/>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2718320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17147-EED1-4CC9-858B-8C1CFFAE3A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31BAA95E-89D1-4E06-8CF0-73EC54F967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0E09B1-4A10-43F3-B79C-5FA8C8A5F52E}"/>
              </a:ext>
            </a:extLst>
          </p:cNvPr>
          <p:cNvSpPr>
            <a:spLocks noGrp="1"/>
          </p:cNvSpPr>
          <p:nvPr>
            <p:ph type="dt" sz="half" idx="10"/>
          </p:nvPr>
        </p:nvSpPr>
        <p:spPr/>
        <p:txBody>
          <a:bodyPr/>
          <a:lstStyle/>
          <a:p>
            <a:fld id="{AD29547C-AE5D-4799-B18F-6576B63DAE61}" type="datetime1">
              <a:rPr lang="en-GB" smtClean="0"/>
              <a:t>10/11/2022</a:t>
            </a:fld>
            <a:endParaRPr lang="en-GB"/>
          </a:p>
        </p:txBody>
      </p:sp>
      <p:sp>
        <p:nvSpPr>
          <p:cNvPr id="5" name="Footer Placeholder 4">
            <a:extLst>
              <a:ext uri="{FF2B5EF4-FFF2-40B4-BE49-F238E27FC236}">
                <a16:creationId xmlns:a16="http://schemas.microsoft.com/office/drawing/2014/main" id="{49F96733-225B-46EB-9CE6-1F7259BCAC4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F1A5A4-A782-44A1-B0D4-24A6530C4AF6}"/>
              </a:ext>
            </a:extLst>
          </p:cNvPr>
          <p:cNvSpPr>
            <a:spLocks noGrp="1"/>
          </p:cNvSpPr>
          <p:nvPr>
            <p:ph type="sldNum" sz="quarter" idx="12"/>
          </p:nvPr>
        </p:nvSpPr>
        <p:spPr/>
        <p:txBody>
          <a:bodyPr/>
          <a:lstStyle/>
          <a:p>
            <a:fld id="{68EA4416-F331-4059-B1E1-CFB0BC879A87}" type="slidenum">
              <a:rPr lang="en-GB" smtClean="0"/>
              <a:t>‹#›</a:t>
            </a:fld>
            <a:endParaRPr lang="en-GB"/>
          </a:p>
        </p:txBody>
      </p:sp>
      <p:grpSp>
        <p:nvGrpSpPr>
          <p:cNvPr id="7" name="Group 6">
            <a:extLst>
              <a:ext uri="{FF2B5EF4-FFF2-40B4-BE49-F238E27FC236}">
                <a16:creationId xmlns:a16="http://schemas.microsoft.com/office/drawing/2014/main" id="{6F0C7476-6277-44B6-9259-957A91B362B2}"/>
              </a:ext>
            </a:extLst>
          </p:cNvPr>
          <p:cNvGrpSpPr/>
          <p:nvPr userDrawn="1"/>
        </p:nvGrpSpPr>
        <p:grpSpPr>
          <a:xfrm rot="18725377">
            <a:off x="-1057673" y="-120796"/>
            <a:ext cx="2830053" cy="1247932"/>
            <a:chOff x="2139351" y="698240"/>
            <a:chExt cx="1524000" cy="1310635"/>
          </a:xfrm>
        </p:grpSpPr>
        <p:sp>
          <p:nvSpPr>
            <p:cNvPr id="8" name="Rectangle 7">
              <a:extLst>
                <a:ext uri="{FF2B5EF4-FFF2-40B4-BE49-F238E27FC236}">
                  <a16:creationId xmlns:a16="http://schemas.microsoft.com/office/drawing/2014/main" id="{755D5288-C028-4C92-B5CC-24CAAA1230BE}"/>
                </a:ext>
              </a:extLst>
            </p:cNvPr>
            <p:cNvSpPr/>
            <p:nvPr/>
          </p:nvSpPr>
          <p:spPr>
            <a:xfrm>
              <a:off x="2139351" y="698240"/>
              <a:ext cx="1524000" cy="328730"/>
            </a:xfrm>
            <a:prstGeom prst="rect">
              <a:avLst/>
            </a:prstGeom>
            <a:solidFill>
              <a:srgbClr val="A8E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672ECB95-B260-4FB2-8DB4-91EFD37C5EC3}"/>
                </a:ext>
              </a:extLst>
            </p:cNvPr>
            <p:cNvSpPr/>
            <p:nvPr/>
          </p:nvSpPr>
          <p:spPr>
            <a:xfrm>
              <a:off x="2139351" y="1026970"/>
              <a:ext cx="1524000" cy="328730"/>
            </a:xfrm>
            <a:prstGeom prst="rect">
              <a:avLst/>
            </a:prstGeom>
            <a:solidFill>
              <a:srgbClr val="FDD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5954DB9-8FB6-4F63-B3B4-E0BEE02BECEC}"/>
                </a:ext>
              </a:extLst>
            </p:cNvPr>
            <p:cNvSpPr/>
            <p:nvPr/>
          </p:nvSpPr>
          <p:spPr>
            <a:xfrm>
              <a:off x="2139351" y="1351415"/>
              <a:ext cx="1524000" cy="328730"/>
            </a:xfrm>
            <a:prstGeom prst="rect">
              <a:avLst/>
            </a:prstGeom>
            <a:solidFill>
              <a:srgbClr val="96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6545F38-A37D-4F6E-B475-2EA9169563B3}"/>
                </a:ext>
              </a:extLst>
            </p:cNvPr>
            <p:cNvSpPr/>
            <p:nvPr/>
          </p:nvSpPr>
          <p:spPr>
            <a:xfrm>
              <a:off x="2139351" y="1680145"/>
              <a:ext cx="1524000" cy="328730"/>
            </a:xfrm>
            <a:prstGeom prst="rect">
              <a:avLst/>
            </a:prstGeom>
            <a:solidFill>
              <a:srgbClr val="F1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47558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E29F0-3F68-46F5-AF08-244D0F38BBB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168A09F-B5C7-4201-94C8-C63644F129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CD333B8-CE59-4A32-906F-26D6202023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9F752DB-6C02-4735-9C02-0F65B585B03F}"/>
              </a:ext>
            </a:extLst>
          </p:cNvPr>
          <p:cNvSpPr>
            <a:spLocks noGrp="1"/>
          </p:cNvSpPr>
          <p:nvPr>
            <p:ph type="dt" sz="half" idx="10"/>
          </p:nvPr>
        </p:nvSpPr>
        <p:spPr/>
        <p:txBody>
          <a:bodyPr/>
          <a:lstStyle/>
          <a:p>
            <a:fld id="{ADD9BE85-8B2A-4B65-91EC-21509D41CF11}" type="datetime1">
              <a:rPr lang="en-GB" smtClean="0"/>
              <a:t>10/11/2022</a:t>
            </a:fld>
            <a:endParaRPr lang="en-GB"/>
          </a:p>
        </p:txBody>
      </p:sp>
      <p:sp>
        <p:nvSpPr>
          <p:cNvPr id="6" name="Footer Placeholder 5">
            <a:extLst>
              <a:ext uri="{FF2B5EF4-FFF2-40B4-BE49-F238E27FC236}">
                <a16:creationId xmlns:a16="http://schemas.microsoft.com/office/drawing/2014/main" id="{D49D76CC-E427-4ACB-AFE4-B3B7DB6F42A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0EA163E-986F-4AC0-988A-D6D31FEA2373}"/>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88431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DEDA-575C-4BE9-8039-CDE7A1B55AE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4C0BA1B-FCA1-4B4F-8B39-23059FDD90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E92658-AA09-4DC4-9F20-A88F19179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CEE63FD-6B10-4BD8-AD65-8DBE7BC28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B4D86C-5037-4603-882D-D20B4692A8F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9D8B888E-BA14-4F93-8933-A327B581B7D5}"/>
              </a:ext>
            </a:extLst>
          </p:cNvPr>
          <p:cNvSpPr>
            <a:spLocks noGrp="1"/>
          </p:cNvSpPr>
          <p:nvPr>
            <p:ph type="dt" sz="half" idx="10"/>
          </p:nvPr>
        </p:nvSpPr>
        <p:spPr/>
        <p:txBody>
          <a:bodyPr/>
          <a:lstStyle/>
          <a:p>
            <a:fld id="{6FF123C2-63EB-49AB-8057-50BAAF30616B}" type="datetime1">
              <a:rPr lang="en-GB" smtClean="0"/>
              <a:t>10/11/2022</a:t>
            </a:fld>
            <a:endParaRPr lang="en-GB"/>
          </a:p>
        </p:txBody>
      </p:sp>
      <p:sp>
        <p:nvSpPr>
          <p:cNvPr id="8" name="Footer Placeholder 7">
            <a:extLst>
              <a:ext uri="{FF2B5EF4-FFF2-40B4-BE49-F238E27FC236}">
                <a16:creationId xmlns:a16="http://schemas.microsoft.com/office/drawing/2014/main" id="{8B7DC8AC-45AC-464E-B311-066E5A49921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90DFCD4-1B19-435E-8105-69DAD5CF50AB}"/>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2979797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0626A-F3E3-4844-9F89-4CC2F9EC1D5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F9DCC5E-A810-4401-854C-004F4BFBF489}"/>
              </a:ext>
            </a:extLst>
          </p:cNvPr>
          <p:cNvSpPr>
            <a:spLocks noGrp="1"/>
          </p:cNvSpPr>
          <p:nvPr>
            <p:ph type="dt" sz="half" idx="10"/>
          </p:nvPr>
        </p:nvSpPr>
        <p:spPr/>
        <p:txBody>
          <a:bodyPr/>
          <a:lstStyle/>
          <a:p>
            <a:fld id="{0C727FF8-CB01-4A1F-B48E-B55A2326B63C}" type="datetime1">
              <a:rPr lang="en-GB" smtClean="0"/>
              <a:t>10/11/2022</a:t>
            </a:fld>
            <a:endParaRPr lang="en-GB"/>
          </a:p>
        </p:txBody>
      </p:sp>
      <p:sp>
        <p:nvSpPr>
          <p:cNvPr id="4" name="Footer Placeholder 3">
            <a:extLst>
              <a:ext uri="{FF2B5EF4-FFF2-40B4-BE49-F238E27FC236}">
                <a16:creationId xmlns:a16="http://schemas.microsoft.com/office/drawing/2014/main" id="{9BBAAEAE-6A54-4B6F-AA50-2F9D4AB2F91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AB29046-4F34-435C-976D-B58C998D6BC3}"/>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726732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55A776-CA9A-4549-BA3A-602E42475339}"/>
              </a:ext>
            </a:extLst>
          </p:cNvPr>
          <p:cNvSpPr>
            <a:spLocks noGrp="1"/>
          </p:cNvSpPr>
          <p:nvPr>
            <p:ph type="dt" sz="half" idx="10"/>
          </p:nvPr>
        </p:nvSpPr>
        <p:spPr/>
        <p:txBody>
          <a:bodyPr/>
          <a:lstStyle/>
          <a:p>
            <a:fld id="{E6F61EE2-ABCE-4B8C-BADD-5EB517F6B6FC}" type="datetime1">
              <a:rPr lang="en-GB" smtClean="0"/>
              <a:t>10/11/2022</a:t>
            </a:fld>
            <a:endParaRPr lang="en-GB"/>
          </a:p>
        </p:txBody>
      </p:sp>
      <p:sp>
        <p:nvSpPr>
          <p:cNvPr id="3" name="Footer Placeholder 2">
            <a:extLst>
              <a:ext uri="{FF2B5EF4-FFF2-40B4-BE49-F238E27FC236}">
                <a16:creationId xmlns:a16="http://schemas.microsoft.com/office/drawing/2014/main" id="{8F3AAFDA-FEAF-4647-BD87-DAB55B99164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9D6DC61-83FC-4DC3-82FE-277808FC6E6E}"/>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397572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0F0C-AF5C-44BE-B380-5C061C6E77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93BE833-A868-47C1-9DC2-F49C4331AD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66AB3FD-0C99-47F2-884F-9EAA9540C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9C50DF-D281-49F2-9DDB-1CF6C417877E}"/>
              </a:ext>
            </a:extLst>
          </p:cNvPr>
          <p:cNvSpPr>
            <a:spLocks noGrp="1"/>
          </p:cNvSpPr>
          <p:nvPr>
            <p:ph type="dt" sz="half" idx="10"/>
          </p:nvPr>
        </p:nvSpPr>
        <p:spPr/>
        <p:txBody>
          <a:bodyPr/>
          <a:lstStyle/>
          <a:p>
            <a:fld id="{7B26CE2B-E68F-4CB3-B822-BC49C948522D}" type="datetime1">
              <a:rPr lang="en-GB" smtClean="0"/>
              <a:t>10/11/2022</a:t>
            </a:fld>
            <a:endParaRPr lang="en-GB"/>
          </a:p>
        </p:txBody>
      </p:sp>
      <p:sp>
        <p:nvSpPr>
          <p:cNvPr id="6" name="Footer Placeholder 5">
            <a:extLst>
              <a:ext uri="{FF2B5EF4-FFF2-40B4-BE49-F238E27FC236}">
                <a16:creationId xmlns:a16="http://schemas.microsoft.com/office/drawing/2014/main" id="{2534C350-F5F6-47C4-BC7C-0D550CBF0D5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80D889-6A65-4790-8689-07D53B89FBAC}"/>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249558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A980-CD49-4E2D-B217-F91BC0BB51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D791E17-1ED5-43EE-A468-70BDA2FF5A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B75AC4A-8560-40AC-80A4-9E87EE03F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7F305-F427-4EA2-BFAD-936B1F96DB0A}"/>
              </a:ext>
            </a:extLst>
          </p:cNvPr>
          <p:cNvSpPr>
            <a:spLocks noGrp="1"/>
          </p:cNvSpPr>
          <p:nvPr>
            <p:ph type="dt" sz="half" idx="10"/>
          </p:nvPr>
        </p:nvSpPr>
        <p:spPr/>
        <p:txBody>
          <a:bodyPr/>
          <a:lstStyle/>
          <a:p>
            <a:fld id="{69C4B50A-252A-436C-8A72-9921D2E47112}" type="datetime1">
              <a:rPr lang="en-GB" smtClean="0"/>
              <a:t>10/11/2022</a:t>
            </a:fld>
            <a:endParaRPr lang="en-GB"/>
          </a:p>
        </p:txBody>
      </p:sp>
      <p:sp>
        <p:nvSpPr>
          <p:cNvPr id="6" name="Footer Placeholder 5">
            <a:extLst>
              <a:ext uri="{FF2B5EF4-FFF2-40B4-BE49-F238E27FC236}">
                <a16:creationId xmlns:a16="http://schemas.microsoft.com/office/drawing/2014/main" id="{DCC923A4-1285-474A-B1C5-A1528400267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DBB767C-1DA7-42E8-ABEF-A6BB5CB5FAAC}"/>
              </a:ext>
            </a:extLst>
          </p:cNvPr>
          <p:cNvSpPr>
            <a:spLocks noGrp="1"/>
          </p:cNvSpPr>
          <p:nvPr>
            <p:ph type="sldNum" sz="quarter" idx="12"/>
          </p:nvPr>
        </p:nvSpPr>
        <p:spPr/>
        <p:txBody>
          <a:bodyPr/>
          <a:lstStyle/>
          <a:p>
            <a:fld id="{68EA4416-F331-4059-B1E1-CFB0BC879A87}" type="slidenum">
              <a:rPr lang="en-GB" smtClean="0"/>
              <a:t>‹#›</a:t>
            </a:fld>
            <a:endParaRPr lang="en-GB"/>
          </a:p>
        </p:txBody>
      </p:sp>
    </p:spTree>
    <p:extLst>
      <p:ext uri="{BB962C8B-B14F-4D97-AF65-F5344CB8AC3E}">
        <p14:creationId xmlns:p14="http://schemas.microsoft.com/office/powerpoint/2010/main" val="72202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1FDF1A-E0D8-4339-8FD0-D42DBE1D73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02DCAC-B611-4313-8BA6-A3103E9E03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04123B-DF9C-4E94-B95E-54A70E9BE621}"/>
              </a:ext>
            </a:extLst>
          </p:cNvPr>
          <p:cNvSpPr>
            <a:spLocks noGrp="1"/>
          </p:cNvSpPr>
          <p:nvPr>
            <p:ph type="dt" sz="half" idx="2"/>
          </p:nvPr>
        </p:nvSpPr>
        <p:spPr>
          <a:xfrm>
            <a:off x="838199" y="6356350"/>
            <a:ext cx="4648882" cy="365125"/>
          </a:xfrm>
          <a:prstGeom prst="rect">
            <a:avLst/>
          </a:prstGeom>
        </p:spPr>
        <p:txBody>
          <a:bodyPr vert="horz" lIns="91440" tIns="45720" rIns="91440" bIns="45720" rtlCol="0" anchor="ctr"/>
          <a:lstStyle>
            <a:lvl1pPr algn="l">
              <a:defRPr sz="1200">
                <a:solidFill>
                  <a:schemeClr val="tx1">
                    <a:lumMod val="50000"/>
                    <a:lumOff val="50000"/>
                  </a:schemeClr>
                </a:solidFill>
                <a:latin typeface="Bahnschrift" panose="020B0502040204020203" pitchFamily="34" charset="0"/>
              </a:defRPr>
            </a:lvl1pPr>
          </a:lstStyle>
          <a:p>
            <a:fld id="{0CBE2683-D23A-4F1A-B3FB-E6C38B4A5248}" type="datetime1">
              <a:rPr lang="en-GB" smtClean="0"/>
              <a:t>10/11/2022</a:t>
            </a:fld>
            <a:endParaRPr lang="en-GB" dirty="0"/>
          </a:p>
        </p:txBody>
      </p:sp>
      <p:sp>
        <p:nvSpPr>
          <p:cNvPr id="5" name="Footer Placeholder 4">
            <a:extLst>
              <a:ext uri="{FF2B5EF4-FFF2-40B4-BE49-F238E27FC236}">
                <a16:creationId xmlns:a16="http://schemas.microsoft.com/office/drawing/2014/main" id="{C4A397E9-E6F3-4816-911C-BA6D1171A349}"/>
              </a:ext>
            </a:extLst>
          </p:cNvPr>
          <p:cNvSpPr>
            <a:spLocks noGrp="1"/>
          </p:cNvSpPr>
          <p:nvPr>
            <p:ph type="ftr" sz="quarter" idx="3"/>
          </p:nvPr>
        </p:nvSpPr>
        <p:spPr>
          <a:xfrm>
            <a:off x="5524500" y="6356350"/>
            <a:ext cx="2796072" cy="365125"/>
          </a:xfrm>
          <a:prstGeom prst="rect">
            <a:avLst/>
          </a:prstGeom>
        </p:spPr>
        <p:txBody>
          <a:bodyPr vert="horz" lIns="91440" tIns="45720" rIns="91440" bIns="45720" rtlCol="0" anchor="ctr"/>
          <a:lstStyle>
            <a:lvl1pPr algn="ctr">
              <a:defRPr sz="1200">
                <a:solidFill>
                  <a:schemeClr val="tx1">
                    <a:tint val="75000"/>
                  </a:schemeClr>
                </a:solidFill>
                <a:latin typeface="Bahnschrift" panose="020B0502040204020203" pitchFamily="34" charset="0"/>
              </a:defRPr>
            </a:lvl1pPr>
          </a:lstStyle>
          <a:p>
            <a:endParaRPr lang="en-GB" dirty="0"/>
          </a:p>
        </p:txBody>
      </p:sp>
      <p:sp>
        <p:nvSpPr>
          <p:cNvPr id="6" name="Slide Number Placeholder 5">
            <a:extLst>
              <a:ext uri="{FF2B5EF4-FFF2-40B4-BE49-F238E27FC236}">
                <a16:creationId xmlns:a16="http://schemas.microsoft.com/office/drawing/2014/main" id="{D3F9A69C-0B86-4361-9E69-D0CCB3EA4EC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Bahnschrift" panose="020B0502040204020203" pitchFamily="34" charset="0"/>
              </a:defRPr>
            </a:lvl1pPr>
          </a:lstStyle>
          <a:p>
            <a:fld id="{68EA4416-F331-4059-B1E1-CFB0BC879A87}" type="slidenum">
              <a:rPr lang="en-GB" smtClean="0"/>
              <a:pPr/>
              <a:t>‹#›</a:t>
            </a:fld>
            <a:endParaRPr lang="en-GB"/>
          </a:p>
        </p:txBody>
      </p:sp>
      <p:pic>
        <p:nvPicPr>
          <p:cNvPr id="7" name="Picture 6">
            <a:extLst>
              <a:ext uri="{FF2B5EF4-FFF2-40B4-BE49-F238E27FC236}">
                <a16:creationId xmlns:a16="http://schemas.microsoft.com/office/drawing/2014/main" id="{843ED886-0DB9-4994-A048-8C57175A75E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000570" y="6123963"/>
            <a:ext cx="994435" cy="741903"/>
          </a:xfrm>
          <a:prstGeom prst="rect">
            <a:avLst/>
          </a:prstGeom>
        </p:spPr>
      </p:pic>
      <p:pic>
        <p:nvPicPr>
          <p:cNvPr id="8" name="Picture 7">
            <a:extLst>
              <a:ext uri="{FF2B5EF4-FFF2-40B4-BE49-F238E27FC236}">
                <a16:creationId xmlns:a16="http://schemas.microsoft.com/office/drawing/2014/main" id="{9ACA9B4A-3A56-412F-9871-492FC6083150}"/>
              </a:ext>
            </a:extLst>
          </p:cNvPr>
          <p:cNvPicPr>
            <a:picLocks noChangeAspect="1"/>
          </p:cNvPicPr>
          <p:nvPr userDrawn="1"/>
        </p:nvPicPr>
        <p:blipFill>
          <a:blip r:embed="rId14"/>
          <a:stretch>
            <a:fillRect/>
          </a:stretch>
        </p:blipFill>
        <p:spPr>
          <a:xfrm>
            <a:off x="8357991" y="6353176"/>
            <a:ext cx="1633734" cy="376772"/>
          </a:xfrm>
          <a:prstGeom prst="rect">
            <a:avLst/>
          </a:prstGeom>
        </p:spPr>
      </p:pic>
      <p:grpSp>
        <p:nvGrpSpPr>
          <p:cNvPr id="9" name="Group 8">
            <a:extLst>
              <a:ext uri="{FF2B5EF4-FFF2-40B4-BE49-F238E27FC236}">
                <a16:creationId xmlns:a16="http://schemas.microsoft.com/office/drawing/2014/main" id="{83ACD80B-606E-4EB1-AD80-B21E1D88031D}"/>
              </a:ext>
            </a:extLst>
          </p:cNvPr>
          <p:cNvGrpSpPr/>
          <p:nvPr userDrawn="1"/>
        </p:nvGrpSpPr>
        <p:grpSpPr>
          <a:xfrm rot="18725377">
            <a:off x="-576339" y="-76385"/>
            <a:ext cx="1559849" cy="736313"/>
            <a:chOff x="2139351" y="698240"/>
            <a:chExt cx="1524000" cy="1310635"/>
          </a:xfrm>
        </p:grpSpPr>
        <p:sp>
          <p:nvSpPr>
            <p:cNvPr id="10" name="Rectangle 9">
              <a:extLst>
                <a:ext uri="{FF2B5EF4-FFF2-40B4-BE49-F238E27FC236}">
                  <a16:creationId xmlns:a16="http://schemas.microsoft.com/office/drawing/2014/main" id="{5C5EED42-61C0-497E-86E1-D66F3F771592}"/>
                </a:ext>
              </a:extLst>
            </p:cNvPr>
            <p:cNvSpPr/>
            <p:nvPr/>
          </p:nvSpPr>
          <p:spPr>
            <a:xfrm>
              <a:off x="2139351" y="698240"/>
              <a:ext cx="1524000" cy="328730"/>
            </a:xfrm>
            <a:prstGeom prst="rect">
              <a:avLst/>
            </a:prstGeom>
            <a:solidFill>
              <a:srgbClr val="A8E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340AA76A-8B03-41E9-84AC-B24AF6B88BD1}"/>
                </a:ext>
              </a:extLst>
            </p:cNvPr>
            <p:cNvSpPr/>
            <p:nvPr/>
          </p:nvSpPr>
          <p:spPr>
            <a:xfrm>
              <a:off x="2139351" y="1026970"/>
              <a:ext cx="1524000" cy="328730"/>
            </a:xfrm>
            <a:prstGeom prst="rect">
              <a:avLst/>
            </a:prstGeom>
            <a:solidFill>
              <a:srgbClr val="FDD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907B2073-F5BB-4761-938A-F62B15BCC957}"/>
                </a:ext>
              </a:extLst>
            </p:cNvPr>
            <p:cNvSpPr/>
            <p:nvPr/>
          </p:nvSpPr>
          <p:spPr>
            <a:xfrm>
              <a:off x="2139351" y="1351415"/>
              <a:ext cx="1524000" cy="328730"/>
            </a:xfrm>
            <a:prstGeom prst="rect">
              <a:avLst/>
            </a:prstGeom>
            <a:solidFill>
              <a:srgbClr val="96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81CAAD0-0FC0-47B8-A80B-C3887AED6E52}"/>
                </a:ext>
              </a:extLst>
            </p:cNvPr>
            <p:cNvSpPr/>
            <p:nvPr/>
          </p:nvSpPr>
          <p:spPr>
            <a:xfrm>
              <a:off x="2139351" y="1680145"/>
              <a:ext cx="1524000" cy="328730"/>
            </a:xfrm>
            <a:prstGeom prst="rect">
              <a:avLst/>
            </a:prstGeom>
            <a:solidFill>
              <a:srgbClr val="F1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4" name="Straight Connector 13">
            <a:extLst>
              <a:ext uri="{FF2B5EF4-FFF2-40B4-BE49-F238E27FC236}">
                <a16:creationId xmlns:a16="http://schemas.microsoft.com/office/drawing/2014/main" id="{2D1D912F-57D7-404B-8BDC-5744DE78EE32}"/>
              </a:ext>
            </a:extLst>
          </p:cNvPr>
          <p:cNvCxnSpPr>
            <a:cxnSpLocks/>
          </p:cNvCxnSpPr>
          <p:nvPr userDrawn="1"/>
        </p:nvCxnSpPr>
        <p:spPr>
          <a:xfrm>
            <a:off x="696000" y="6195385"/>
            <a:ext cx="10800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904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b="1" kern="1200">
          <a:solidFill>
            <a:schemeClr val="tx1"/>
          </a:solidFill>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herts-phei/Simulation_Modelling" TargetMode="External"/><Relationship Id="rId2" Type="http://schemas.openxmlformats.org/officeDocument/2006/relationships/hyperlink" Target="https://github.com/JimDuggan/SDMR"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github.com/The-Strategy-Unit/723_mh_covid_surge_modellin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core.ac.uk/download/pdf/30381.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dx.doi.org/10.2139/ssrn.369525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dx.doi.org/10.1016/j.socscimed.2012.06.036" TargetMode="Externa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File:AnyLogic_7_vector_logo.svg" TargetMode="External"/><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jpe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D73D7-5D55-4E08-9A9E-F81748DD4F13}"/>
              </a:ext>
            </a:extLst>
          </p:cNvPr>
          <p:cNvSpPr>
            <a:spLocks noGrp="1"/>
          </p:cNvSpPr>
          <p:nvPr>
            <p:ph type="ctrTitle"/>
          </p:nvPr>
        </p:nvSpPr>
        <p:spPr/>
        <p:txBody>
          <a:bodyPr>
            <a:normAutofit/>
          </a:bodyPr>
          <a:lstStyle/>
          <a:p>
            <a:pPr algn="l"/>
            <a:r>
              <a:rPr lang="en-GB" dirty="0"/>
              <a:t>Building Simulation Models in R</a:t>
            </a:r>
            <a:endParaRPr lang="en-GB" b="1" dirty="0">
              <a:latin typeface="Bahnschrift" panose="020B0502040204020203" pitchFamily="34" charset="0"/>
            </a:endParaRPr>
          </a:p>
        </p:txBody>
      </p:sp>
      <p:sp>
        <p:nvSpPr>
          <p:cNvPr id="5" name="Subtitle 4">
            <a:extLst>
              <a:ext uri="{FF2B5EF4-FFF2-40B4-BE49-F238E27FC236}">
                <a16:creationId xmlns:a16="http://schemas.microsoft.com/office/drawing/2014/main" id="{39BF22C0-F7A2-4D4A-BB79-D87305151720}"/>
              </a:ext>
            </a:extLst>
          </p:cNvPr>
          <p:cNvSpPr>
            <a:spLocks noGrp="1"/>
          </p:cNvSpPr>
          <p:nvPr>
            <p:ph type="subTitle" idx="1"/>
          </p:nvPr>
        </p:nvSpPr>
        <p:spPr/>
        <p:txBody>
          <a:bodyPr>
            <a:normAutofit/>
          </a:bodyPr>
          <a:lstStyle/>
          <a:p>
            <a:pPr algn="l"/>
            <a:r>
              <a:rPr lang="en-GB" sz="2000" dirty="0">
                <a:latin typeface="Bahnschrift" panose="020B0502040204020203" pitchFamily="34" charset="0"/>
              </a:rPr>
              <a:t>Will Yuill</a:t>
            </a:r>
            <a:endParaRPr lang="en-GB" sz="2000" baseline="30000" dirty="0">
              <a:latin typeface="Bahnschrift" panose="020B0502040204020203" pitchFamily="34" charset="0"/>
            </a:endParaRPr>
          </a:p>
          <a:p>
            <a:pPr algn="l"/>
            <a:r>
              <a:rPr lang="en-GB" sz="2000" dirty="0"/>
              <a:t>Public Health, </a:t>
            </a:r>
            <a:r>
              <a:rPr lang="en-GB" sz="2000" dirty="0">
                <a:latin typeface="Bahnschrift" panose="020B0502040204020203" pitchFamily="34" charset="0"/>
              </a:rPr>
              <a:t>Hertfordshire County Council &amp; </a:t>
            </a:r>
            <a:r>
              <a:rPr lang="en-GB" sz="2000" dirty="0"/>
              <a:t>JBS/JEIC/OHID Modelling Fellow</a:t>
            </a:r>
          </a:p>
          <a:p>
            <a:pPr algn="l"/>
            <a:r>
              <a:rPr lang="en-GB" sz="2000" dirty="0">
                <a:solidFill>
                  <a:srgbClr val="F15B74"/>
                </a:solidFill>
                <a:latin typeface="Bahnschrift" panose="020B0502040204020203" pitchFamily="34" charset="0"/>
              </a:rPr>
              <a:t>Will.Yuill@hertfordshire.gov.uk</a:t>
            </a:r>
          </a:p>
        </p:txBody>
      </p:sp>
      <p:sp>
        <p:nvSpPr>
          <p:cNvPr id="28" name="TextBox 27">
            <a:extLst>
              <a:ext uri="{FF2B5EF4-FFF2-40B4-BE49-F238E27FC236}">
                <a16:creationId xmlns:a16="http://schemas.microsoft.com/office/drawing/2014/main" id="{F8652583-2CDF-4501-89C4-D3FB186CDD4F}"/>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
        <p:nvSpPr>
          <p:cNvPr id="3" name="Slide Number Placeholder 2">
            <a:extLst>
              <a:ext uri="{FF2B5EF4-FFF2-40B4-BE49-F238E27FC236}">
                <a16:creationId xmlns:a16="http://schemas.microsoft.com/office/drawing/2014/main" id="{449D60C7-BBFA-4E05-B3B9-318237ACF651}"/>
              </a:ext>
            </a:extLst>
          </p:cNvPr>
          <p:cNvSpPr>
            <a:spLocks noGrp="1"/>
          </p:cNvSpPr>
          <p:nvPr>
            <p:ph type="sldNum" sz="quarter" idx="12"/>
          </p:nvPr>
        </p:nvSpPr>
        <p:spPr/>
        <p:txBody>
          <a:bodyPr/>
          <a:lstStyle/>
          <a:p>
            <a:fld id="{68EA4416-F331-4059-B1E1-CFB0BC879A87}" type="slidenum">
              <a:rPr lang="en-GB" smtClean="0"/>
              <a:t>1</a:t>
            </a:fld>
            <a:endParaRPr lang="en-GB"/>
          </a:p>
        </p:txBody>
      </p:sp>
    </p:spTree>
    <p:extLst>
      <p:ext uri="{BB962C8B-B14F-4D97-AF65-F5344CB8AC3E}">
        <p14:creationId xmlns:p14="http://schemas.microsoft.com/office/powerpoint/2010/main" val="1294897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7800-1D9A-4D6A-92A1-53549566907F}"/>
              </a:ext>
            </a:extLst>
          </p:cNvPr>
          <p:cNvSpPr>
            <a:spLocks noGrp="1"/>
          </p:cNvSpPr>
          <p:nvPr>
            <p:ph type="title"/>
          </p:nvPr>
        </p:nvSpPr>
        <p:spPr/>
        <p:txBody>
          <a:bodyPr/>
          <a:lstStyle/>
          <a:p>
            <a:r>
              <a:rPr lang="en-GB" dirty="0"/>
              <a:t>Components</a:t>
            </a:r>
          </a:p>
        </p:txBody>
      </p:sp>
      <p:sp>
        <p:nvSpPr>
          <p:cNvPr id="3" name="Content Placeholder 2">
            <a:extLst>
              <a:ext uri="{FF2B5EF4-FFF2-40B4-BE49-F238E27FC236}">
                <a16:creationId xmlns:a16="http://schemas.microsoft.com/office/drawing/2014/main" id="{FB589AEA-1D8E-4017-A6D9-705DDBD2C168}"/>
              </a:ext>
            </a:extLst>
          </p:cNvPr>
          <p:cNvSpPr>
            <a:spLocks noGrp="1"/>
          </p:cNvSpPr>
          <p:nvPr>
            <p:ph idx="1"/>
          </p:nvPr>
        </p:nvSpPr>
        <p:spPr/>
        <p:txBody>
          <a:bodyPr>
            <a:normAutofit lnSpcReduction="10000"/>
          </a:bodyPr>
          <a:lstStyle/>
          <a:p>
            <a:pPr marL="0" indent="0">
              <a:buNone/>
            </a:pPr>
            <a:r>
              <a:rPr lang="en-GB" sz="2400" b="1" dirty="0">
                <a:solidFill>
                  <a:srgbClr val="F15B74"/>
                </a:solidFill>
              </a:rPr>
              <a:t>Stocks &amp; Flows</a:t>
            </a:r>
          </a:p>
          <a:p>
            <a:pPr marL="0" indent="0">
              <a:buNone/>
            </a:pPr>
            <a:r>
              <a:rPr lang="en-GB" sz="2400" dirty="0"/>
              <a:t>These are the building blocks of SD models. Stocks represent the quantity of an item at a given time (e.g. patients on a ward, calls waiting) whilst flows are a measure of the input/output between stocks.</a:t>
            </a:r>
          </a:p>
          <a:p>
            <a:pPr marL="0" indent="0">
              <a:buNone/>
            </a:pPr>
            <a:r>
              <a:rPr lang="en-GB" sz="2400" b="1" dirty="0">
                <a:solidFill>
                  <a:srgbClr val="F15B74"/>
                </a:solidFill>
              </a:rPr>
              <a:t>Feedback Loops</a:t>
            </a:r>
          </a:p>
          <a:p>
            <a:pPr marL="0" indent="0">
              <a:buNone/>
            </a:pPr>
            <a:r>
              <a:rPr lang="en-GB" sz="2400" dirty="0"/>
              <a:t>Circular casual links allow one part of a system to influence another, for instance when a ward is full the flow of admissions decreases until the ward has capacity whereupon the flow will increase again.</a:t>
            </a:r>
          </a:p>
          <a:p>
            <a:pPr marL="0" indent="0">
              <a:buNone/>
            </a:pPr>
            <a:r>
              <a:rPr lang="en-GB" sz="2400" b="1" dirty="0">
                <a:solidFill>
                  <a:srgbClr val="F15B74"/>
                </a:solidFill>
              </a:rPr>
              <a:t>Auxiliary variables</a:t>
            </a:r>
          </a:p>
          <a:p>
            <a:pPr marL="0" indent="0">
              <a:buNone/>
            </a:pPr>
            <a:r>
              <a:rPr lang="en-GB" sz="2400" dirty="0"/>
              <a:t>These are often used as a way to simply models – rather than modelling everything associated with admission rate we may just assume admission rate as a certain value.</a:t>
            </a:r>
          </a:p>
        </p:txBody>
      </p:sp>
      <p:sp>
        <p:nvSpPr>
          <p:cNvPr id="4" name="Slide Number Placeholder 3">
            <a:extLst>
              <a:ext uri="{FF2B5EF4-FFF2-40B4-BE49-F238E27FC236}">
                <a16:creationId xmlns:a16="http://schemas.microsoft.com/office/drawing/2014/main" id="{1B6E660E-69F3-49AC-9EA2-FDD681DBAE84}"/>
              </a:ext>
            </a:extLst>
          </p:cNvPr>
          <p:cNvSpPr>
            <a:spLocks noGrp="1"/>
          </p:cNvSpPr>
          <p:nvPr>
            <p:ph type="sldNum" sz="quarter" idx="12"/>
          </p:nvPr>
        </p:nvSpPr>
        <p:spPr/>
        <p:txBody>
          <a:bodyPr/>
          <a:lstStyle/>
          <a:p>
            <a:fld id="{68EA4416-F331-4059-B1E1-CFB0BC879A87}" type="slidenum">
              <a:rPr lang="en-GB" smtClean="0"/>
              <a:t>10</a:t>
            </a:fld>
            <a:endParaRPr lang="en-GB"/>
          </a:p>
        </p:txBody>
      </p:sp>
      <p:sp>
        <p:nvSpPr>
          <p:cNvPr id="5" name="TextBox 4">
            <a:extLst>
              <a:ext uri="{FF2B5EF4-FFF2-40B4-BE49-F238E27FC236}">
                <a16:creationId xmlns:a16="http://schemas.microsoft.com/office/drawing/2014/main" id="{264A0FDB-79E7-42A6-82FF-9024C56A0D87}"/>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Tree>
    <p:extLst>
      <p:ext uri="{BB962C8B-B14F-4D97-AF65-F5344CB8AC3E}">
        <p14:creationId xmlns:p14="http://schemas.microsoft.com/office/powerpoint/2010/main" val="2182598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7800-1D9A-4D6A-92A1-53549566907F}"/>
              </a:ext>
            </a:extLst>
          </p:cNvPr>
          <p:cNvSpPr>
            <a:spLocks noGrp="1"/>
          </p:cNvSpPr>
          <p:nvPr>
            <p:ph type="title"/>
          </p:nvPr>
        </p:nvSpPr>
        <p:spPr/>
        <p:txBody>
          <a:bodyPr/>
          <a:lstStyle/>
          <a:p>
            <a:r>
              <a:rPr lang="en-GB" dirty="0"/>
              <a:t>Modelling Changing Systems</a:t>
            </a:r>
          </a:p>
        </p:txBody>
      </p:sp>
      <p:sp>
        <p:nvSpPr>
          <p:cNvPr id="3" name="Content Placeholder 2">
            <a:extLst>
              <a:ext uri="{FF2B5EF4-FFF2-40B4-BE49-F238E27FC236}">
                <a16:creationId xmlns:a16="http://schemas.microsoft.com/office/drawing/2014/main" id="{FB589AEA-1D8E-4017-A6D9-705DDBD2C168}"/>
              </a:ext>
            </a:extLst>
          </p:cNvPr>
          <p:cNvSpPr>
            <a:spLocks noGrp="1"/>
          </p:cNvSpPr>
          <p:nvPr>
            <p:ph idx="1"/>
          </p:nvPr>
        </p:nvSpPr>
        <p:spPr/>
        <p:txBody>
          <a:bodyPr>
            <a:normAutofit/>
          </a:bodyPr>
          <a:lstStyle/>
          <a:p>
            <a:pPr marL="0" indent="0">
              <a:buNone/>
            </a:pPr>
            <a:r>
              <a:rPr lang="en-GB" sz="2400" b="1" dirty="0">
                <a:solidFill>
                  <a:srgbClr val="F15B74"/>
                </a:solidFill>
              </a:rPr>
              <a:t>Continuous Change</a:t>
            </a:r>
          </a:p>
          <a:p>
            <a:pPr marL="0" indent="0">
              <a:buNone/>
            </a:pPr>
            <a:r>
              <a:rPr lang="en-GB" sz="2400" dirty="0"/>
              <a:t>Forcing functions can be used to model the impact of continuous changes such as seasonality. This uses the </a:t>
            </a:r>
            <a:r>
              <a:rPr lang="en-GB" sz="2400" dirty="0" err="1">
                <a:solidFill>
                  <a:srgbClr val="C3254D"/>
                </a:solidFill>
                <a:latin typeface="Fira Code" panose="020B0809050000020004" pitchFamily="49" charset="0"/>
                <a:ea typeface="Fira Code" panose="020B0809050000020004" pitchFamily="49" charset="0"/>
                <a:cs typeface="Courier New" panose="02070309020205020404" pitchFamily="49" charset="0"/>
              </a:rPr>
              <a:t>approxfun</a:t>
            </a:r>
            <a:r>
              <a:rPr lang="en-GB" sz="2400" dirty="0"/>
              <a:t> function in base R.</a:t>
            </a:r>
          </a:p>
          <a:p>
            <a:pPr marL="0" indent="0">
              <a:buNone/>
            </a:pPr>
            <a:r>
              <a:rPr lang="en-GB" sz="2400" b="1" dirty="0">
                <a:solidFill>
                  <a:srgbClr val="F15B74"/>
                </a:solidFill>
              </a:rPr>
              <a:t>Abrupt Change</a:t>
            </a:r>
          </a:p>
          <a:p>
            <a:pPr marL="0" indent="0">
              <a:buNone/>
            </a:pPr>
            <a:r>
              <a:rPr lang="en-GB" sz="2400" dirty="0"/>
              <a:t>Events can be used to model the impact of abrupt changes such as policy changes, stocks becoming full, or to add external inputs. These can be added through a </a:t>
            </a:r>
            <a:r>
              <a:rPr lang="en-GB" sz="2400" dirty="0" err="1"/>
              <a:t>dataframe</a:t>
            </a:r>
            <a:r>
              <a:rPr lang="en-GB" sz="2400" dirty="0"/>
              <a:t> or when the model reaches a threshold.</a:t>
            </a:r>
          </a:p>
          <a:p>
            <a:pPr marL="0" indent="0">
              <a:buNone/>
            </a:pPr>
            <a:r>
              <a:rPr lang="en-GB" sz="2400" b="1" dirty="0">
                <a:solidFill>
                  <a:srgbClr val="F15B74"/>
                </a:solidFill>
              </a:rPr>
              <a:t>Delays</a:t>
            </a:r>
          </a:p>
          <a:p>
            <a:pPr marL="0" indent="0">
              <a:buNone/>
            </a:pPr>
            <a:r>
              <a:rPr lang="en-GB" sz="2400" dirty="0"/>
              <a:t>Allows a lag between arriving in one stock and arriving at the next (e.g. an infectious period). This can be modelled as </a:t>
            </a:r>
            <a:r>
              <a:rPr lang="en-GB" sz="24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`flow </a:t>
            </a:r>
            <a:r>
              <a:rPr lang="en-GB" sz="24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24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24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s_infected</a:t>
            </a:r>
            <a:r>
              <a:rPr lang="en-GB" sz="24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 delay`</a:t>
            </a:r>
            <a:r>
              <a:rPr lang="en-GB" sz="2400" dirty="0"/>
              <a:t> (remember step size must be smaller than the length of delay).</a:t>
            </a:r>
          </a:p>
        </p:txBody>
      </p:sp>
      <p:sp>
        <p:nvSpPr>
          <p:cNvPr id="4" name="Slide Number Placeholder 3">
            <a:extLst>
              <a:ext uri="{FF2B5EF4-FFF2-40B4-BE49-F238E27FC236}">
                <a16:creationId xmlns:a16="http://schemas.microsoft.com/office/drawing/2014/main" id="{1B6E660E-69F3-49AC-9EA2-FDD681DBAE84}"/>
              </a:ext>
            </a:extLst>
          </p:cNvPr>
          <p:cNvSpPr>
            <a:spLocks noGrp="1"/>
          </p:cNvSpPr>
          <p:nvPr>
            <p:ph type="sldNum" sz="quarter" idx="12"/>
          </p:nvPr>
        </p:nvSpPr>
        <p:spPr/>
        <p:txBody>
          <a:bodyPr/>
          <a:lstStyle/>
          <a:p>
            <a:fld id="{68EA4416-F331-4059-B1E1-CFB0BC879A87}" type="slidenum">
              <a:rPr lang="en-GB" smtClean="0"/>
              <a:t>11</a:t>
            </a:fld>
            <a:endParaRPr lang="en-GB"/>
          </a:p>
        </p:txBody>
      </p:sp>
      <p:sp>
        <p:nvSpPr>
          <p:cNvPr id="5" name="TextBox 4">
            <a:extLst>
              <a:ext uri="{FF2B5EF4-FFF2-40B4-BE49-F238E27FC236}">
                <a16:creationId xmlns:a16="http://schemas.microsoft.com/office/drawing/2014/main" id="{264A0FDB-79E7-42A6-82FF-9024C56A0D87}"/>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Tree>
    <p:extLst>
      <p:ext uri="{BB962C8B-B14F-4D97-AF65-F5344CB8AC3E}">
        <p14:creationId xmlns:p14="http://schemas.microsoft.com/office/powerpoint/2010/main" val="2005659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E4C19-F20B-46CA-A1F2-96D7F473100D}"/>
              </a:ext>
            </a:extLst>
          </p:cNvPr>
          <p:cNvSpPr>
            <a:spLocks noGrp="1"/>
          </p:cNvSpPr>
          <p:nvPr>
            <p:ph type="title"/>
          </p:nvPr>
        </p:nvSpPr>
        <p:spPr/>
        <p:txBody>
          <a:bodyPr/>
          <a:lstStyle/>
          <a:p>
            <a:r>
              <a:rPr lang="en-GB" dirty="0"/>
              <a:t>Integration</a:t>
            </a:r>
          </a:p>
        </p:txBody>
      </p:sp>
      <p:sp>
        <p:nvSpPr>
          <p:cNvPr id="3" name="Content Placeholder 2">
            <a:extLst>
              <a:ext uri="{FF2B5EF4-FFF2-40B4-BE49-F238E27FC236}">
                <a16:creationId xmlns:a16="http://schemas.microsoft.com/office/drawing/2014/main" id="{672FE1F2-05A1-4A6A-8C28-376F9A059A91}"/>
              </a:ext>
            </a:extLst>
          </p:cNvPr>
          <p:cNvSpPr>
            <a:spLocks noGrp="1"/>
          </p:cNvSpPr>
          <p:nvPr>
            <p:ph idx="1"/>
          </p:nvPr>
        </p:nvSpPr>
        <p:spPr>
          <a:xfrm>
            <a:off x="838200" y="1825625"/>
            <a:ext cx="6031230" cy="4351338"/>
          </a:xfrm>
        </p:spPr>
        <p:txBody>
          <a:bodyPr>
            <a:normAutofit/>
          </a:bodyPr>
          <a:lstStyle/>
          <a:p>
            <a:r>
              <a:rPr lang="en-GB" sz="2400" dirty="0"/>
              <a:t>Integration is the process by which SD models estimate flow.</a:t>
            </a:r>
          </a:p>
          <a:p>
            <a:r>
              <a:rPr lang="en-GB" sz="2400" dirty="0"/>
              <a:t>Step sizes must be no greater than the shortest event time and should be fractions or multiply to 1 (0.125/ 0.0625 are recommended).</a:t>
            </a:r>
          </a:p>
          <a:p>
            <a:r>
              <a:rPr lang="en-GB" sz="2400" dirty="0"/>
              <a:t>The Euler solver is commonly used in SD models, with Runge-</a:t>
            </a:r>
            <a:r>
              <a:rPr lang="en-GB" sz="2400" dirty="0" err="1"/>
              <a:t>Kutta</a:t>
            </a:r>
            <a:r>
              <a:rPr lang="en-GB" sz="2400" dirty="0"/>
              <a:t> used where high accuracy is important (</a:t>
            </a:r>
            <a:r>
              <a:rPr lang="en-GB" sz="2400" dirty="0" err="1"/>
              <a:t>deSolve</a:t>
            </a:r>
            <a:r>
              <a:rPr lang="en-GB" sz="2400" dirty="0"/>
              <a:t> defaults to LSODA).</a:t>
            </a:r>
          </a:p>
          <a:p>
            <a:endParaRPr lang="en-GB" sz="2400" dirty="0"/>
          </a:p>
        </p:txBody>
      </p:sp>
      <p:sp>
        <p:nvSpPr>
          <p:cNvPr id="4" name="Slide Number Placeholder 3">
            <a:extLst>
              <a:ext uri="{FF2B5EF4-FFF2-40B4-BE49-F238E27FC236}">
                <a16:creationId xmlns:a16="http://schemas.microsoft.com/office/drawing/2014/main" id="{C92E2CBD-6D3E-44D2-86A4-D2BF252EE86C}"/>
              </a:ext>
            </a:extLst>
          </p:cNvPr>
          <p:cNvSpPr>
            <a:spLocks noGrp="1"/>
          </p:cNvSpPr>
          <p:nvPr>
            <p:ph type="sldNum" sz="quarter" idx="12"/>
          </p:nvPr>
        </p:nvSpPr>
        <p:spPr/>
        <p:txBody>
          <a:bodyPr/>
          <a:lstStyle/>
          <a:p>
            <a:fld id="{68EA4416-F331-4059-B1E1-CFB0BC879A87}" type="slidenum">
              <a:rPr lang="en-GB" smtClean="0"/>
              <a:t>12</a:t>
            </a:fld>
            <a:endParaRPr lang="en-GB"/>
          </a:p>
        </p:txBody>
      </p:sp>
      <p:sp>
        <p:nvSpPr>
          <p:cNvPr id="5" name="TextBox 4">
            <a:extLst>
              <a:ext uri="{FF2B5EF4-FFF2-40B4-BE49-F238E27FC236}">
                <a16:creationId xmlns:a16="http://schemas.microsoft.com/office/drawing/2014/main" id="{9933E3DB-62D6-420E-BC1E-310BF28B0ABB}"/>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4098" name="Picture 2">
            <a:extLst>
              <a:ext uri="{FF2B5EF4-FFF2-40B4-BE49-F238E27FC236}">
                <a16:creationId xmlns:a16="http://schemas.microsoft.com/office/drawing/2014/main" id="{0A0EDB53-7C0B-4494-9BD1-F9EB70063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988"/>
          <a:stretch/>
        </p:blipFill>
        <p:spPr bwMode="auto">
          <a:xfrm>
            <a:off x="7075170" y="2777491"/>
            <a:ext cx="4427220" cy="9134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3B4FDE2-C844-4248-B434-DBB023492C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6"/>
          <a:stretch/>
        </p:blipFill>
        <p:spPr bwMode="auto">
          <a:xfrm>
            <a:off x="7063740" y="3541554"/>
            <a:ext cx="4450080" cy="2642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CD0AA5-55C6-4361-B1B3-01670ABCE12A}"/>
              </a:ext>
            </a:extLst>
          </p:cNvPr>
          <p:cNvPicPr>
            <a:picLocks noChangeAspect="1"/>
          </p:cNvPicPr>
          <p:nvPr/>
        </p:nvPicPr>
        <p:blipFill rotWithShape="1">
          <a:blip r:embed="rId5"/>
          <a:srcRect t="-2615" b="6390"/>
          <a:stretch/>
        </p:blipFill>
        <p:spPr>
          <a:xfrm>
            <a:off x="7143750" y="1"/>
            <a:ext cx="4427220" cy="2026854"/>
          </a:xfrm>
          <a:prstGeom prst="rect">
            <a:avLst/>
          </a:prstGeom>
        </p:spPr>
      </p:pic>
      <p:pic>
        <p:nvPicPr>
          <p:cNvPr id="15" name="Picture 2">
            <a:extLst>
              <a:ext uri="{FF2B5EF4-FFF2-40B4-BE49-F238E27FC236}">
                <a16:creationId xmlns:a16="http://schemas.microsoft.com/office/drawing/2014/main" id="{F0D59FC8-A2E0-4EFD-95BC-BEE1A5994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b="66867"/>
          <a:stretch/>
        </p:blipFill>
        <p:spPr bwMode="auto">
          <a:xfrm>
            <a:off x="7143750" y="1877469"/>
            <a:ext cx="4427220" cy="9134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E975AC5-1A6A-4204-8806-B18EAA91BE29}"/>
              </a:ext>
            </a:extLst>
          </p:cNvPr>
          <p:cNvSpPr txBox="1"/>
          <p:nvPr/>
        </p:nvSpPr>
        <p:spPr>
          <a:xfrm>
            <a:off x="7739063" y="633559"/>
            <a:ext cx="1114408" cy="276999"/>
          </a:xfrm>
          <a:prstGeom prst="rect">
            <a:avLst/>
          </a:prstGeom>
          <a:solidFill>
            <a:srgbClr val="D9D9D9">
              <a:alpha val="25098"/>
            </a:srgbClr>
          </a:solidFill>
        </p:spPr>
        <p:txBody>
          <a:bodyPr wrap="none" rtlCol="0">
            <a:spAutoFit/>
          </a:bodyPr>
          <a:lstStyle/>
          <a:p>
            <a:r>
              <a:rPr lang="en-GB" sz="1200" dirty="0">
                <a:solidFill>
                  <a:srgbClr val="35409F"/>
                </a:solidFill>
                <a:latin typeface="Bahnschrift" panose="020B0502040204020203" pitchFamily="34" charset="0"/>
              </a:rPr>
              <a:t>True Net Flow</a:t>
            </a:r>
          </a:p>
        </p:txBody>
      </p:sp>
      <p:sp>
        <p:nvSpPr>
          <p:cNvPr id="20" name="TextBox 19">
            <a:extLst>
              <a:ext uri="{FF2B5EF4-FFF2-40B4-BE49-F238E27FC236}">
                <a16:creationId xmlns:a16="http://schemas.microsoft.com/office/drawing/2014/main" id="{D5D27040-0EB3-4A7F-B612-381FD5A6F223}"/>
              </a:ext>
            </a:extLst>
          </p:cNvPr>
          <p:cNvSpPr txBox="1"/>
          <p:nvPr/>
        </p:nvSpPr>
        <p:spPr>
          <a:xfrm>
            <a:off x="8768682" y="1342658"/>
            <a:ext cx="2481770" cy="276999"/>
          </a:xfrm>
          <a:prstGeom prst="rect">
            <a:avLst/>
          </a:prstGeom>
          <a:solidFill>
            <a:srgbClr val="D9D9D9">
              <a:alpha val="25098"/>
            </a:srgbClr>
          </a:solidFill>
        </p:spPr>
        <p:txBody>
          <a:bodyPr wrap="none" rtlCol="0">
            <a:spAutoFit/>
          </a:bodyPr>
          <a:lstStyle/>
          <a:p>
            <a:r>
              <a:rPr lang="en-GB" sz="1200" dirty="0">
                <a:solidFill>
                  <a:srgbClr val="DF6353"/>
                </a:solidFill>
                <a:latin typeface="Bahnschrift" panose="020B0502040204020203" pitchFamily="34" charset="0"/>
              </a:rPr>
              <a:t>Approx. Net Flow with Step Size = 1</a:t>
            </a:r>
          </a:p>
        </p:txBody>
      </p:sp>
      <p:sp>
        <p:nvSpPr>
          <p:cNvPr id="22" name="TextBox 21">
            <a:extLst>
              <a:ext uri="{FF2B5EF4-FFF2-40B4-BE49-F238E27FC236}">
                <a16:creationId xmlns:a16="http://schemas.microsoft.com/office/drawing/2014/main" id="{03516095-43CD-4115-841A-F141EE96D8C4}"/>
              </a:ext>
            </a:extLst>
          </p:cNvPr>
          <p:cNvSpPr txBox="1"/>
          <p:nvPr/>
        </p:nvSpPr>
        <p:spPr>
          <a:xfrm>
            <a:off x="5401968" y="6308079"/>
            <a:ext cx="2596244" cy="461665"/>
          </a:xfrm>
          <a:prstGeom prst="rect">
            <a:avLst/>
          </a:prstGeom>
          <a:noFill/>
        </p:spPr>
        <p:txBody>
          <a:bodyPr wrap="square">
            <a:spAutoFit/>
          </a:bodyPr>
          <a:lstStyle/>
          <a:p>
            <a:r>
              <a:rPr lang="en-GB" sz="1200" dirty="0">
                <a:latin typeface="Bahnschrift" panose="020B0502040204020203" pitchFamily="34" charset="0"/>
              </a:rPr>
              <a:t>*Adapted from </a:t>
            </a:r>
            <a:r>
              <a:rPr lang="en-GB" sz="1200" b="0" i="0" dirty="0">
                <a:effectLst/>
                <a:latin typeface="Bahnschrift" panose="020B0502040204020203" pitchFamily="34" charset="0"/>
              </a:rPr>
              <a:t>J. Duggan. (2016) System Dynamics </a:t>
            </a:r>
            <a:r>
              <a:rPr lang="en-GB" sz="1200" b="0" i="0" dirty="0" err="1">
                <a:effectLst/>
                <a:latin typeface="Bahnschrift" panose="020B0502040204020203" pitchFamily="34" charset="0"/>
              </a:rPr>
              <a:t>Modeling</a:t>
            </a:r>
            <a:r>
              <a:rPr lang="en-GB" sz="1200" b="0" i="0" dirty="0">
                <a:effectLst/>
                <a:latin typeface="Bahnschrift" panose="020B0502040204020203" pitchFamily="34" charset="0"/>
              </a:rPr>
              <a:t> with R. </a:t>
            </a:r>
            <a:endParaRPr lang="en-GB" sz="1200" dirty="0">
              <a:latin typeface="Bahnschrift" panose="020B0502040204020203" pitchFamily="34" charset="0"/>
            </a:endParaRPr>
          </a:p>
        </p:txBody>
      </p:sp>
      <p:sp>
        <p:nvSpPr>
          <p:cNvPr id="11" name="TextBox 10">
            <a:extLst>
              <a:ext uri="{FF2B5EF4-FFF2-40B4-BE49-F238E27FC236}">
                <a16:creationId xmlns:a16="http://schemas.microsoft.com/office/drawing/2014/main" id="{72088A80-FF0D-4D5B-B7A1-932BFF07BCC3}"/>
              </a:ext>
            </a:extLst>
          </p:cNvPr>
          <p:cNvSpPr txBox="1"/>
          <p:nvPr/>
        </p:nvSpPr>
        <p:spPr>
          <a:xfrm>
            <a:off x="8678004" y="572610"/>
            <a:ext cx="284052" cy="369332"/>
          </a:xfrm>
          <a:prstGeom prst="rect">
            <a:avLst/>
          </a:prstGeom>
          <a:noFill/>
        </p:spPr>
        <p:txBody>
          <a:bodyPr wrap="none" rtlCol="0">
            <a:spAutoFit/>
          </a:bodyPr>
          <a:lstStyle/>
          <a:p>
            <a:r>
              <a:rPr lang="en-GB" b="1" dirty="0">
                <a:latin typeface="Bahnschrift" panose="020B0502040204020203" pitchFamily="34" charset="0"/>
              </a:rPr>
              <a:t>*</a:t>
            </a:r>
          </a:p>
        </p:txBody>
      </p:sp>
    </p:spTree>
    <p:extLst>
      <p:ext uri="{BB962C8B-B14F-4D97-AF65-F5344CB8AC3E}">
        <p14:creationId xmlns:p14="http://schemas.microsoft.com/office/powerpoint/2010/main" val="346853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0EDA-07A5-4D3D-BAF0-4F0080C7D650}"/>
              </a:ext>
            </a:extLst>
          </p:cNvPr>
          <p:cNvSpPr>
            <a:spLocks noGrp="1"/>
          </p:cNvSpPr>
          <p:nvPr>
            <p:ph type="title"/>
          </p:nvPr>
        </p:nvSpPr>
        <p:spPr/>
        <p:txBody>
          <a:bodyPr/>
          <a:lstStyle/>
          <a:p>
            <a:r>
              <a:rPr lang="en-GB" dirty="0"/>
              <a:t>Bringing in the rest of R</a:t>
            </a:r>
          </a:p>
        </p:txBody>
      </p:sp>
      <p:sp>
        <p:nvSpPr>
          <p:cNvPr id="3" name="Content Placeholder 2">
            <a:extLst>
              <a:ext uri="{FF2B5EF4-FFF2-40B4-BE49-F238E27FC236}">
                <a16:creationId xmlns:a16="http://schemas.microsoft.com/office/drawing/2014/main" id="{3E6BA0FD-64D8-4249-BDBB-5F3055E06135}"/>
              </a:ext>
            </a:extLst>
          </p:cNvPr>
          <p:cNvSpPr>
            <a:spLocks noGrp="1"/>
          </p:cNvSpPr>
          <p:nvPr>
            <p:ph idx="1"/>
          </p:nvPr>
        </p:nvSpPr>
        <p:spPr/>
        <p:txBody>
          <a:bodyPr>
            <a:normAutofit/>
          </a:bodyPr>
          <a:lstStyle/>
          <a:p>
            <a:r>
              <a:rPr lang="en-GB" sz="2400" dirty="0"/>
              <a:t>Testing can be done using the </a:t>
            </a:r>
            <a:r>
              <a:rPr lang="en-GB" sz="2400" dirty="0" err="1">
                <a:solidFill>
                  <a:srgbClr val="C3254D"/>
                </a:solidFill>
                <a:latin typeface="Fira Code" panose="020B0809050000020004" pitchFamily="49" charset="0"/>
                <a:ea typeface="Fira Code" panose="020B0809050000020004" pitchFamily="49" charset="0"/>
                <a:cs typeface="Courier New" panose="02070309020205020404" pitchFamily="49" charset="0"/>
              </a:rPr>
              <a:t>testthat</a:t>
            </a:r>
            <a:r>
              <a:rPr lang="en-GB" sz="2400" dirty="0"/>
              <a:t> package 🎉</a:t>
            </a:r>
          </a:p>
          <a:p>
            <a:r>
              <a:rPr lang="en-GB" sz="2400" dirty="0"/>
              <a:t> Calibration can be done using the </a:t>
            </a:r>
            <a:r>
              <a:rPr lang="en-GB" sz="2400" dirty="0">
                <a:solidFill>
                  <a:srgbClr val="C3254D"/>
                </a:solidFill>
                <a:latin typeface="Fira Code" panose="020B0809050000020004" pitchFamily="49" charset="0"/>
                <a:ea typeface="Fira Code" panose="020B0809050000020004" pitchFamily="49" charset="0"/>
                <a:cs typeface="Courier New" panose="02070309020205020404" pitchFamily="49" charset="0"/>
              </a:rPr>
              <a:t>FME</a:t>
            </a:r>
            <a:r>
              <a:rPr lang="en-GB" sz="2400" dirty="0"/>
              <a:t> package</a:t>
            </a:r>
          </a:p>
          <a:p>
            <a:r>
              <a:rPr lang="en-GB" sz="2400" dirty="0" err="1">
                <a:solidFill>
                  <a:srgbClr val="C3254D"/>
                </a:solidFill>
                <a:latin typeface="Fira Code" panose="020B0809050000020004" pitchFamily="49" charset="0"/>
                <a:ea typeface="Fira Code" panose="020B0809050000020004" pitchFamily="49" charset="0"/>
                <a:cs typeface="Courier New" panose="02070309020205020404" pitchFamily="49" charset="0"/>
              </a:rPr>
              <a:t>DiagrammeR</a:t>
            </a:r>
            <a:r>
              <a:rPr lang="en-GB" sz="2400" dirty="0"/>
              <a:t> can be used to produce diagrams of the model</a:t>
            </a:r>
          </a:p>
          <a:p>
            <a:r>
              <a:rPr lang="en-GB" sz="2400" dirty="0">
                <a:solidFill>
                  <a:srgbClr val="C3254D"/>
                </a:solidFill>
                <a:latin typeface="Fira Code" panose="020B0809050000020004" pitchFamily="49" charset="0"/>
                <a:ea typeface="Fira Code" panose="020B0809050000020004" pitchFamily="49" charset="0"/>
                <a:cs typeface="Courier New" panose="02070309020205020404" pitchFamily="49" charset="0"/>
              </a:rPr>
              <a:t>pysd2r</a:t>
            </a:r>
            <a:r>
              <a:rPr lang="en-GB" sz="2400" dirty="0"/>
              <a:t> can be used to read and run Vensim models in R</a:t>
            </a:r>
          </a:p>
          <a:p>
            <a:r>
              <a:rPr lang="en-GB" sz="2400" dirty="0" err="1">
                <a:solidFill>
                  <a:srgbClr val="C3254D"/>
                </a:solidFill>
                <a:latin typeface="Fira Code" panose="020B0809050000020004" pitchFamily="49" charset="0"/>
                <a:ea typeface="Fira Code" panose="020B0809050000020004" pitchFamily="49" charset="0"/>
                <a:cs typeface="Courier New" panose="02070309020205020404" pitchFamily="49" charset="0"/>
              </a:rPr>
              <a:t>readsdr</a:t>
            </a:r>
            <a:r>
              <a:rPr lang="en-GB" sz="2400" dirty="0"/>
              <a:t> can be used to read and run Stella models in R</a:t>
            </a:r>
          </a:p>
          <a:p>
            <a:r>
              <a:rPr lang="en-GB" sz="2400" dirty="0">
                <a:solidFill>
                  <a:srgbClr val="C3254D"/>
                </a:solidFill>
                <a:latin typeface="Fira Code" panose="020B0809050000020004" pitchFamily="49" charset="0"/>
                <a:ea typeface="Fira Code" panose="020B0809050000020004" pitchFamily="49" charset="0"/>
                <a:cs typeface="Courier New" panose="02070309020205020404" pitchFamily="49" charset="0"/>
              </a:rPr>
              <a:t>shiny</a:t>
            </a:r>
            <a:r>
              <a:rPr lang="en-GB" sz="2400" dirty="0"/>
              <a:t> can be used to create an interactive model that end users can run</a:t>
            </a:r>
          </a:p>
        </p:txBody>
      </p:sp>
      <p:sp>
        <p:nvSpPr>
          <p:cNvPr id="4" name="Slide Number Placeholder 3">
            <a:extLst>
              <a:ext uri="{FF2B5EF4-FFF2-40B4-BE49-F238E27FC236}">
                <a16:creationId xmlns:a16="http://schemas.microsoft.com/office/drawing/2014/main" id="{418020BC-7723-4413-830A-22B5F5CB0A93}"/>
              </a:ext>
            </a:extLst>
          </p:cNvPr>
          <p:cNvSpPr>
            <a:spLocks noGrp="1"/>
          </p:cNvSpPr>
          <p:nvPr>
            <p:ph type="sldNum" sz="quarter" idx="12"/>
          </p:nvPr>
        </p:nvSpPr>
        <p:spPr/>
        <p:txBody>
          <a:bodyPr/>
          <a:lstStyle/>
          <a:p>
            <a:fld id="{68EA4416-F331-4059-B1E1-CFB0BC879A87}" type="slidenum">
              <a:rPr lang="en-GB" smtClean="0"/>
              <a:t>13</a:t>
            </a:fld>
            <a:endParaRPr lang="en-GB"/>
          </a:p>
        </p:txBody>
      </p:sp>
      <p:sp>
        <p:nvSpPr>
          <p:cNvPr id="5" name="TextBox 4">
            <a:extLst>
              <a:ext uri="{FF2B5EF4-FFF2-40B4-BE49-F238E27FC236}">
                <a16:creationId xmlns:a16="http://schemas.microsoft.com/office/drawing/2014/main" id="{6991C3B3-1EE2-4134-9679-FE9104838280}"/>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Tree>
    <p:extLst>
      <p:ext uri="{BB962C8B-B14F-4D97-AF65-F5344CB8AC3E}">
        <p14:creationId xmlns:p14="http://schemas.microsoft.com/office/powerpoint/2010/main" val="3901903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868E-A9D8-4876-8201-C86693207828}"/>
              </a:ext>
            </a:extLst>
          </p:cNvPr>
          <p:cNvSpPr>
            <a:spLocks noGrp="1"/>
          </p:cNvSpPr>
          <p:nvPr>
            <p:ph type="title"/>
          </p:nvPr>
        </p:nvSpPr>
        <p:spPr>
          <a:xfrm>
            <a:off x="838200" y="365125"/>
            <a:ext cx="11353800" cy="1325563"/>
          </a:xfrm>
        </p:spPr>
        <p:txBody>
          <a:bodyPr/>
          <a:lstStyle/>
          <a:p>
            <a:r>
              <a:rPr lang="en-GB" dirty="0"/>
              <a:t>Shiny</a:t>
            </a:r>
          </a:p>
        </p:txBody>
      </p:sp>
      <p:sp>
        <p:nvSpPr>
          <p:cNvPr id="4" name="Slide Number Placeholder 3">
            <a:extLst>
              <a:ext uri="{FF2B5EF4-FFF2-40B4-BE49-F238E27FC236}">
                <a16:creationId xmlns:a16="http://schemas.microsoft.com/office/drawing/2014/main" id="{BB51880A-98FD-4296-8685-BD7855431FA1}"/>
              </a:ext>
            </a:extLst>
          </p:cNvPr>
          <p:cNvSpPr>
            <a:spLocks noGrp="1"/>
          </p:cNvSpPr>
          <p:nvPr>
            <p:ph type="sldNum" sz="quarter" idx="12"/>
          </p:nvPr>
        </p:nvSpPr>
        <p:spPr/>
        <p:txBody>
          <a:bodyPr/>
          <a:lstStyle/>
          <a:p>
            <a:fld id="{68EA4416-F331-4059-B1E1-CFB0BC879A87}" type="slidenum">
              <a:rPr lang="en-GB" smtClean="0"/>
              <a:t>14</a:t>
            </a:fld>
            <a:endParaRPr lang="en-GB"/>
          </a:p>
        </p:txBody>
      </p:sp>
      <p:sp>
        <p:nvSpPr>
          <p:cNvPr id="5" name="TextBox 4">
            <a:extLst>
              <a:ext uri="{FF2B5EF4-FFF2-40B4-BE49-F238E27FC236}">
                <a16:creationId xmlns:a16="http://schemas.microsoft.com/office/drawing/2014/main" id="{57BC3F68-BF0A-419B-BD3A-512F6169623C}"/>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11" name="Picture 10">
            <a:extLst>
              <a:ext uri="{FF2B5EF4-FFF2-40B4-BE49-F238E27FC236}">
                <a16:creationId xmlns:a16="http://schemas.microsoft.com/office/drawing/2014/main" id="{5DDC465E-BA03-4EC7-B8D5-B193D221D90D}"/>
              </a:ext>
            </a:extLst>
          </p:cNvPr>
          <p:cNvPicPr>
            <a:picLocks noChangeAspect="1"/>
          </p:cNvPicPr>
          <p:nvPr/>
        </p:nvPicPr>
        <p:blipFill>
          <a:blip r:embed="rId4"/>
          <a:stretch>
            <a:fillRect/>
          </a:stretch>
        </p:blipFill>
        <p:spPr>
          <a:xfrm>
            <a:off x="9368715" y="5045444"/>
            <a:ext cx="638175" cy="685800"/>
          </a:xfrm>
          <a:prstGeom prst="rect">
            <a:avLst/>
          </a:prstGeom>
        </p:spPr>
      </p:pic>
      <p:pic>
        <p:nvPicPr>
          <p:cNvPr id="14" name="Screen Recording 13">
            <a:hlinkClick r:id="" action="ppaction://media"/>
            <a:extLst>
              <a:ext uri="{FF2B5EF4-FFF2-40B4-BE49-F238E27FC236}">
                <a16:creationId xmlns:a16="http://schemas.microsoft.com/office/drawing/2014/main" id="{9328EB72-9DB7-416E-9DE4-F0859FC485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30" t="7548" r="4270" b="1990"/>
          <a:stretch>
            <a:fillRect/>
          </a:stretch>
        </p:blipFill>
        <p:spPr>
          <a:xfrm>
            <a:off x="1791418" y="1515937"/>
            <a:ext cx="8609163" cy="4601634"/>
          </a:xfrm>
          <a:prstGeom prst="rect">
            <a:avLst/>
          </a:prstGeom>
        </p:spPr>
      </p:pic>
    </p:spTree>
    <p:extLst>
      <p:ext uri="{BB962C8B-B14F-4D97-AF65-F5344CB8AC3E}">
        <p14:creationId xmlns:p14="http://schemas.microsoft.com/office/powerpoint/2010/main" val="4202241891"/>
      </p:ext>
    </p:extLst>
  </p:cSld>
  <p:clrMapOvr>
    <a:masterClrMapping/>
  </p:clrMapOvr>
  <mc:AlternateContent xmlns:mc="http://schemas.openxmlformats.org/markup-compatibility/2006" xmlns:p14="http://schemas.microsoft.com/office/powerpoint/2010/main">
    <mc:Choice Requires="p14">
      <p:transition spd="slow" p14:dur="2000" advTm="43723"/>
    </mc:Choice>
    <mc:Fallback xmlns="">
      <p:transition spd="slow" advTm="43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1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70EDA-07A5-4D3D-BAF0-4F0080C7D650}"/>
              </a:ext>
            </a:extLst>
          </p:cNvPr>
          <p:cNvSpPr>
            <a:spLocks noGrp="1"/>
          </p:cNvSpPr>
          <p:nvPr>
            <p:ph type="title"/>
          </p:nvPr>
        </p:nvSpPr>
        <p:spPr/>
        <p:txBody>
          <a:bodyPr/>
          <a:lstStyle/>
          <a:p>
            <a:r>
              <a:rPr lang="en-GB" dirty="0"/>
              <a:t>Further Reading &amp; Examples</a:t>
            </a:r>
          </a:p>
        </p:txBody>
      </p:sp>
      <p:sp>
        <p:nvSpPr>
          <p:cNvPr id="3" name="Content Placeholder 2">
            <a:extLst>
              <a:ext uri="{FF2B5EF4-FFF2-40B4-BE49-F238E27FC236}">
                <a16:creationId xmlns:a16="http://schemas.microsoft.com/office/drawing/2014/main" id="{3E6BA0FD-64D8-4249-BDBB-5F3055E06135}"/>
              </a:ext>
            </a:extLst>
          </p:cNvPr>
          <p:cNvSpPr>
            <a:spLocks noGrp="1"/>
          </p:cNvSpPr>
          <p:nvPr>
            <p:ph idx="1"/>
          </p:nvPr>
        </p:nvSpPr>
        <p:spPr>
          <a:xfrm>
            <a:off x="838200" y="1825625"/>
            <a:ext cx="8445500" cy="4351338"/>
          </a:xfrm>
        </p:spPr>
        <p:txBody>
          <a:bodyPr>
            <a:normAutofit/>
          </a:bodyPr>
          <a:lstStyle/>
          <a:p>
            <a:r>
              <a:rPr lang="en-GB" sz="2400" b="0" i="0" dirty="0">
                <a:effectLst/>
                <a:latin typeface="Bahnschrift" panose="020B0502040204020203" pitchFamily="34" charset="0"/>
              </a:rPr>
              <a:t>J. Duggan. (2016) System Dynamics </a:t>
            </a:r>
            <a:r>
              <a:rPr lang="en-GB" sz="2400" b="0" i="0" dirty="0" err="1">
                <a:effectLst/>
                <a:latin typeface="Bahnschrift" panose="020B0502040204020203" pitchFamily="34" charset="0"/>
              </a:rPr>
              <a:t>Modeling</a:t>
            </a:r>
            <a:r>
              <a:rPr lang="en-GB" sz="2400" b="0" i="0" dirty="0">
                <a:effectLst/>
                <a:latin typeface="Bahnschrift" panose="020B0502040204020203" pitchFamily="34" charset="0"/>
              </a:rPr>
              <a:t> with R (and </a:t>
            </a:r>
            <a:r>
              <a:rPr lang="en-GB" sz="2400" b="0" i="0" dirty="0">
                <a:effectLst/>
                <a:latin typeface="Bahnschrift" panose="020B0502040204020203" pitchFamily="34" charset="0"/>
                <a:hlinkClick r:id="rId2"/>
              </a:rPr>
              <a:t>https://github.com/JimDuggan/SDMR</a:t>
            </a:r>
            <a:r>
              <a:rPr lang="en-GB" sz="2400" b="0" i="0" dirty="0">
                <a:effectLst/>
                <a:latin typeface="Bahnschrift" panose="020B0502040204020203" pitchFamily="34" charset="0"/>
              </a:rPr>
              <a:t>)</a:t>
            </a:r>
          </a:p>
          <a:p>
            <a:r>
              <a:rPr lang="en-GB" sz="2400" dirty="0"/>
              <a:t>Our GitHub repo (</a:t>
            </a:r>
            <a:r>
              <a:rPr lang="en-GB" sz="2400" dirty="0">
                <a:hlinkClick r:id="rId3"/>
              </a:rPr>
              <a:t>https://github.com/herts-phei/Simulation_Modelling</a:t>
            </a:r>
            <a:r>
              <a:rPr lang="en-GB" sz="2400" dirty="0"/>
              <a:t>)</a:t>
            </a:r>
          </a:p>
          <a:p>
            <a:r>
              <a:rPr lang="en-GB" sz="2400" b="0" i="0" dirty="0">
                <a:effectLst/>
                <a:latin typeface="Bahnschrift" panose="020B0502040204020203" pitchFamily="34" charset="0"/>
              </a:rPr>
              <a:t>Strateg</a:t>
            </a:r>
            <a:r>
              <a:rPr lang="en-GB" sz="2400" dirty="0"/>
              <a:t>y Unit Mental Health Surge Model (</a:t>
            </a:r>
            <a:r>
              <a:rPr lang="en-GB" sz="2400" dirty="0">
                <a:hlinkClick r:id="rId4"/>
              </a:rPr>
              <a:t>https://github.com/The-Strategy-Unit/723_mh_covid_surge_modelling</a:t>
            </a:r>
            <a:r>
              <a:rPr lang="en-GB" sz="2400" dirty="0"/>
              <a:t>)</a:t>
            </a:r>
            <a:endParaRPr lang="en-GB" sz="2400" b="0" i="0" dirty="0">
              <a:effectLst/>
              <a:latin typeface="Bahnschrift" panose="020B0502040204020203" pitchFamily="34" charset="0"/>
            </a:endParaRPr>
          </a:p>
          <a:p>
            <a:endParaRPr lang="en-GB" sz="2400" dirty="0"/>
          </a:p>
        </p:txBody>
      </p:sp>
      <p:sp>
        <p:nvSpPr>
          <p:cNvPr id="4" name="Slide Number Placeholder 3">
            <a:extLst>
              <a:ext uri="{FF2B5EF4-FFF2-40B4-BE49-F238E27FC236}">
                <a16:creationId xmlns:a16="http://schemas.microsoft.com/office/drawing/2014/main" id="{418020BC-7723-4413-830A-22B5F5CB0A93}"/>
              </a:ext>
            </a:extLst>
          </p:cNvPr>
          <p:cNvSpPr>
            <a:spLocks noGrp="1"/>
          </p:cNvSpPr>
          <p:nvPr>
            <p:ph type="sldNum" sz="quarter" idx="12"/>
          </p:nvPr>
        </p:nvSpPr>
        <p:spPr/>
        <p:txBody>
          <a:bodyPr/>
          <a:lstStyle/>
          <a:p>
            <a:fld id="{68EA4416-F331-4059-B1E1-CFB0BC879A87}" type="slidenum">
              <a:rPr lang="en-GB" smtClean="0"/>
              <a:t>15</a:t>
            </a:fld>
            <a:endParaRPr lang="en-GB"/>
          </a:p>
        </p:txBody>
      </p:sp>
      <p:sp>
        <p:nvSpPr>
          <p:cNvPr id="5" name="TextBox 4">
            <a:extLst>
              <a:ext uri="{FF2B5EF4-FFF2-40B4-BE49-F238E27FC236}">
                <a16:creationId xmlns:a16="http://schemas.microsoft.com/office/drawing/2014/main" id="{6991C3B3-1EE2-4134-9679-FE9104838280}"/>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2050" name="Picture 2" descr="System Dynamics Modeling with R (Lecture Notes in Social Networks) eBook :  Duggan, Jim: Amazon.co.uk: Books">
            <a:extLst>
              <a:ext uri="{FF2B5EF4-FFF2-40B4-BE49-F238E27FC236}">
                <a16:creationId xmlns:a16="http://schemas.microsoft.com/office/drawing/2014/main" id="{83885C4C-3620-4102-B51B-BB72DBBCC64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56" r="32222" b="9238"/>
          <a:stretch/>
        </p:blipFill>
        <p:spPr bwMode="auto">
          <a:xfrm>
            <a:off x="9283700" y="1825625"/>
            <a:ext cx="2070100" cy="302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194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868E-A9D8-4876-8201-C86693207828}"/>
              </a:ext>
            </a:extLst>
          </p:cNvPr>
          <p:cNvSpPr>
            <a:spLocks noGrp="1"/>
          </p:cNvSpPr>
          <p:nvPr>
            <p:ph type="title"/>
          </p:nvPr>
        </p:nvSpPr>
        <p:spPr/>
        <p:txBody>
          <a:bodyPr/>
          <a:lstStyle/>
          <a:p>
            <a:r>
              <a:rPr lang="en-GB" dirty="0"/>
              <a:t>Simulation Modelling</a:t>
            </a:r>
          </a:p>
        </p:txBody>
      </p:sp>
      <p:sp>
        <p:nvSpPr>
          <p:cNvPr id="3" name="Content Placeholder 2">
            <a:extLst>
              <a:ext uri="{FF2B5EF4-FFF2-40B4-BE49-F238E27FC236}">
                <a16:creationId xmlns:a16="http://schemas.microsoft.com/office/drawing/2014/main" id="{527E468A-65A5-47A5-B1FD-DBFD7A9A8CF7}"/>
              </a:ext>
            </a:extLst>
          </p:cNvPr>
          <p:cNvSpPr>
            <a:spLocks noGrp="1"/>
          </p:cNvSpPr>
          <p:nvPr>
            <p:ph idx="1"/>
          </p:nvPr>
        </p:nvSpPr>
        <p:spPr/>
        <p:txBody>
          <a:bodyPr/>
          <a:lstStyle/>
          <a:p>
            <a:pPr marL="85725" indent="0">
              <a:buNone/>
            </a:pPr>
            <a:r>
              <a:rPr lang="en-GB" sz="2400" i="1" dirty="0">
                <a:solidFill>
                  <a:schemeClr val="bg1">
                    <a:lumMod val="50000"/>
                  </a:schemeClr>
                </a:solidFill>
              </a:rPr>
              <a:t>“[Simulation Modelling is] an external and explicit representation of part of reality as seen by the people who wish to use that model to understand, to change, to manage and to control that part of reality.” (</a:t>
            </a:r>
            <a:r>
              <a:rPr lang="en-GB" sz="2400" i="1" dirty="0" err="1">
                <a:solidFill>
                  <a:schemeClr val="bg1">
                    <a:lumMod val="50000"/>
                  </a:schemeClr>
                </a:solidFill>
              </a:rPr>
              <a:t>Pidd</a:t>
            </a:r>
            <a:r>
              <a:rPr lang="en-GB" sz="2400" i="1" dirty="0">
                <a:solidFill>
                  <a:schemeClr val="bg1">
                    <a:lumMod val="50000"/>
                  </a:schemeClr>
                </a:solidFill>
              </a:rPr>
              <a:t>, 1996) </a:t>
            </a:r>
          </a:p>
          <a:p>
            <a:pPr marL="85725" indent="0">
              <a:buNone/>
            </a:pPr>
            <a:endParaRPr lang="en-GB" sz="2400" i="1" dirty="0">
              <a:solidFill>
                <a:schemeClr val="bg1">
                  <a:lumMod val="50000"/>
                </a:schemeClr>
              </a:solidFill>
            </a:endParaRPr>
          </a:p>
          <a:p>
            <a:pPr marL="85725" indent="0">
              <a:buNone/>
            </a:pPr>
            <a:r>
              <a:rPr lang="en-GB" sz="2400" i="1" dirty="0">
                <a:solidFill>
                  <a:schemeClr val="bg1">
                    <a:lumMod val="50000"/>
                  </a:schemeClr>
                </a:solidFill>
              </a:rPr>
              <a:t>“You cannot meddle with one part of a complex system from the outside without the almost certain risk of setting off disastrous events that you hadn’t counted on in other remote parts. If you want to fix something you are obliged to first understand … the whole system.” (Thomas, 1974)</a:t>
            </a:r>
          </a:p>
          <a:p>
            <a:pPr marL="85725" indent="0">
              <a:buNone/>
            </a:pPr>
            <a:endParaRPr lang="en-GB" sz="2400" i="1" dirty="0">
              <a:solidFill>
                <a:schemeClr val="bg1">
                  <a:lumMod val="50000"/>
                </a:schemeClr>
              </a:solidFill>
            </a:endParaRPr>
          </a:p>
          <a:p>
            <a:endParaRPr lang="en-GB" dirty="0"/>
          </a:p>
        </p:txBody>
      </p:sp>
      <p:sp>
        <p:nvSpPr>
          <p:cNvPr id="4" name="Slide Number Placeholder 3">
            <a:extLst>
              <a:ext uri="{FF2B5EF4-FFF2-40B4-BE49-F238E27FC236}">
                <a16:creationId xmlns:a16="http://schemas.microsoft.com/office/drawing/2014/main" id="{BB51880A-98FD-4296-8685-BD7855431FA1}"/>
              </a:ext>
            </a:extLst>
          </p:cNvPr>
          <p:cNvSpPr>
            <a:spLocks noGrp="1"/>
          </p:cNvSpPr>
          <p:nvPr>
            <p:ph type="sldNum" sz="quarter" idx="12"/>
          </p:nvPr>
        </p:nvSpPr>
        <p:spPr/>
        <p:txBody>
          <a:bodyPr/>
          <a:lstStyle/>
          <a:p>
            <a:fld id="{68EA4416-F331-4059-B1E1-CFB0BC879A87}" type="slidenum">
              <a:rPr lang="en-GB" smtClean="0"/>
              <a:t>2</a:t>
            </a:fld>
            <a:endParaRPr lang="en-GB"/>
          </a:p>
        </p:txBody>
      </p:sp>
      <p:sp>
        <p:nvSpPr>
          <p:cNvPr id="7" name="TextBox 6">
            <a:extLst>
              <a:ext uri="{FF2B5EF4-FFF2-40B4-BE49-F238E27FC236}">
                <a16:creationId xmlns:a16="http://schemas.microsoft.com/office/drawing/2014/main" id="{26D14909-B4AD-4F33-AC39-78A800450783}"/>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
        <p:nvSpPr>
          <p:cNvPr id="8" name="Rectangle 7">
            <a:extLst>
              <a:ext uri="{FF2B5EF4-FFF2-40B4-BE49-F238E27FC236}">
                <a16:creationId xmlns:a16="http://schemas.microsoft.com/office/drawing/2014/main" id="{DCB7F9AA-741E-490A-932C-A2FF329F32CE}"/>
              </a:ext>
            </a:extLst>
          </p:cNvPr>
          <p:cNvSpPr/>
          <p:nvPr/>
        </p:nvSpPr>
        <p:spPr>
          <a:xfrm>
            <a:off x="838200" y="1784031"/>
            <a:ext cx="76200" cy="1146175"/>
          </a:xfrm>
          <a:prstGeom prst="rect">
            <a:avLst/>
          </a:prstGeom>
          <a:solidFill>
            <a:srgbClr val="F15B74"/>
          </a:solidFill>
          <a:ln>
            <a:solidFill>
              <a:srgbClr val="F15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3EAB4137-0A73-4578-BC73-8098D28CE528}"/>
              </a:ext>
            </a:extLst>
          </p:cNvPr>
          <p:cNvSpPr/>
          <p:nvPr/>
        </p:nvSpPr>
        <p:spPr>
          <a:xfrm>
            <a:off x="838199" y="3380285"/>
            <a:ext cx="76201" cy="1450976"/>
          </a:xfrm>
          <a:prstGeom prst="rect">
            <a:avLst/>
          </a:prstGeom>
          <a:solidFill>
            <a:srgbClr val="F15B74"/>
          </a:solidFill>
          <a:ln>
            <a:solidFill>
              <a:srgbClr val="F15B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188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39D41-7524-4A8F-8852-F3F6347516BC}"/>
              </a:ext>
            </a:extLst>
          </p:cNvPr>
          <p:cNvSpPr>
            <a:spLocks noGrp="1"/>
          </p:cNvSpPr>
          <p:nvPr>
            <p:ph type="title"/>
          </p:nvPr>
        </p:nvSpPr>
        <p:spPr/>
        <p:txBody>
          <a:bodyPr/>
          <a:lstStyle/>
          <a:p>
            <a:r>
              <a:rPr lang="en-GB" dirty="0"/>
              <a:t>Types of Simulation Modelling</a:t>
            </a:r>
          </a:p>
        </p:txBody>
      </p:sp>
      <p:sp>
        <p:nvSpPr>
          <p:cNvPr id="4" name="Slide Number Placeholder 3">
            <a:extLst>
              <a:ext uri="{FF2B5EF4-FFF2-40B4-BE49-F238E27FC236}">
                <a16:creationId xmlns:a16="http://schemas.microsoft.com/office/drawing/2014/main" id="{FF058A39-2D03-4EEE-83E4-841BF3E9836C}"/>
              </a:ext>
            </a:extLst>
          </p:cNvPr>
          <p:cNvSpPr>
            <a:spLocks noGrp="1"/>
          </p:cNvSpPr>
          <p:nvPr>
            <p:ph type="sldNum" sz="quarter" idx="12"/>
          </p:nvPr>
        </p:nvSpPr>
        <p:spPr/>
        <p:txBody>
          <a:bodyPr/>
          <a:lstStyle/>
          <a:p>
            <a:fld id="{68EA4416-F331-4059-B1E1-CFB0BC879A87}" type="slidenum">
              <a:rPr lang="en-GB" smtClean="0"/>
              <a:t>3</a:t>
            </a:fld>
            <a:endParaRPr lang="en-GB"/>
          </a:p>
        </p:txBody>
      </p:sp>
      <p:sp>
        <p:nvSpPr>
          <p:cNvPr id="14" name="TextBox 13">
            <a:extLst>
              <a:ext uri="{FF2B5EF4-FFF2-40B4-BE49-F238E27FC236}">
                <a16:creationId xmlns:a16="http://schemas.microsoft.com/office/drawing/2014/main" id="{7206F88B-5647-428E-9BC1-9C9242336ECE}"/>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graphicFrame>
        <p:nvGraphicFramePr>
          <p:cNvPr id="5" name="Table 4">
            <a:extLst>
              <a:ext uri="{FF2B5EF4-FFF2-40B4-BE49-F238E27FC236}">
                <a16:creationId xmlns:a16="http://schemas.microsoft.com/office/drawing/2014/main" id="{8FA3F69C-AF9F-4CBD-AE00-B0C88B518D79}"/>
              </a:ext>
            </a:extLst>
          </p:cNvPr>
          <p:cNvGraphicFramePr>
            <a:graphicFrameLocks noGrp="1"/>
          </p:cNvGraphicFramePr>
          <p:nvPr>
            <p:extLst>
              <p:ext uri="{D42A27DB-BD31-4B8C-83A1-F6EECF244321}">
                <p14:modId xmlns:p14="http://schemas.microsoft.com/office/powerpoint/2010/main" val="2453261203"/>
              </p:ext>
            </p:extLst>
          </p:nvPr>
        </p:nvGraphicFramePr>
        <p:xfrm>
          <a:off x="723530" y="1726089"/>
          <a:ext cx="10757270" cy="4320540"/>
        </p:xfrm>
        <a:graphic>
          <a:graphicData uri="http://schemas.openxmlformats.org/drawingml/2006/table">
            <a:tbl>
              <a:tblPr/>
              <a:tblGrid>
                <a:gridCol w="3845594">
                  <a:extLst>
                    <a:ext uri="{9D8B030D-6E8A-4147-A177-3AD203B41FA5}">
                      <a16:colId xmlns:a16="http://schemas.microsoft.com/office/drawing/2014/main" val="1994675829"/>
                    </a:ext>
                  </a:extLst>
                </a:gridCol>
                <a:gridCol w="3325920">
                  <a:extLst>
                    <a:ext uri="{9D8B030D-6E8A-4147-A177-3AD203B41FA5}">
                      <a16:colId xmlns:a16="http://schemas.microsoft.com/office/drawing/2014/main" val="1845677088"/>
                    </a:ext>
                  </a:extLst>
                </a:gridCol>
                <a:gridCol w="3585756">
                  <a:extLst>
                    <a:ext uri="{9D8B030D-6E8A-4147-A177-3AD203B41FA5}">
                      <a16:colId xmlns:a16="http://schemas.microsoft.com/office/drawing/2014/main" val="3913748041"/>
                    </a:ext>
                  </a:extLst>
                </a:gridCol>
              </a:tblGrid>
              <a:tr h="0">
                <a:tc>
                  <a:txBody>
                    <a:bodyPr/>
                    <a:lstStyle/>
                    <a:p>
                      <a:pPr algn="l" fontAlgn="b"/>
                      <a:endParaRPr lang="en-GB" dirty="0">
                        <a:effectLst/>
                        <a:latin typeface="Bahnschrift" panose="020B0502040204020203" pitchFamily="34" charset="0"/>
                      </a:endParaRPr>
                    </a:p>
                  </a:txBody>
                  <a:tcPr marL="142875" marR="142875" marT="57150" marB="57150" anchor="b">
                    <a:lnL>
                      <a:noFill/>
                    </a:lnL>
                    <a:lnR>
                      <a:noFill/>
                    </a:lnR>
                    <a:lnT>
                      <a:noFill/>
                    </a:lnT>
                    <a:lnB w="381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br>
                        <a:rPr lang="en-GB" b="1" dirty="0">
                          <a:effectLst/>
                          <a:latin typeface="Bahnschrift" panose="020B0502040204020203" pitchFamily="34" charset="0"/>
                        </a:rPr>
                      </a:br>
                      <a:r>
                        <a:rPr lang="en-GB" b="1" dirty="0">
                          <a:effectLst/>
                          <a:latin typeface="Bahnschrift" panose="020B0502040204020203" pitchFamily="34" charset="0"/>
                        </a:rPr>
                        <a:t>Discrete Event Simulation</a:t>
                      </a:r>
                    </a:p>
                  </a:txBody>
                  <a:tcPr marL="142875" marR="142875" marT="57150" marB="57150" anchor="b">
                    <a:lnL>
                      <a:noFill/>
                    </a:lnL>
                    <a:lnR>
                      <a:noFill/>
                    </a:lnR>
                    <a:lnT>
                      <a:noFill/>
                    </a:lnT>
                    <a:lnB w="381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GB" b="1" dirty="0">
                          <a:effectLst/>
                          <a:latin typeface="Bahnschrift" panose="020B0502040204020203" pitchFamily="34" charset="0"/>
                        </a:rPr>
                        <a:t>System Dynamics</a:t>
                      </a:r>
                    </a:p>
                  </a:txBody>
                  <a:tcPr marL="142875" marR="142875" marT="57150" marB="57150" anchor="b">
                    <a:lnL>
                      <a:noFill/>
                    </a:lnL>
                    <a:lnR w="12700" cmpd="sng">
                      <a:noFill/>
                      <a:prstDash val="solid"/>
                    </a:lnR>
                    <a:lnT w="12700" cmpd="sng">
                      <a:noFill/>
                      <a:prstDash val="solid"/>
                    </a:lnT>
                    <a:lnB w="381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52991332"/>
                  </a:ext>
                </a:extLst>
              </a:tr>
              <a:tr h="0">
                <a:tc>
                  <a:txBody>
                    <a:bodyPr/>
                    <a:lstStyle/>
                    <a:p>
                      <a:pPr fontAlgn="t"/>
                      <a:r>
                        <a:rPr lang="en-GB" dirty="0">
                          <a:effectLst/>
                          <a:latin typeface="Bahnschrift" panose="020B0502040204020203" pitchFamily="34" charset="0"/>
                        </a:rPr>
                        <a:t>Scope</a:t>
                      </a:r>
                    </a:p>
                  </a:txBody>
                  <a:tcPr marL="142875" marR="142875" marT="57150" marB="57150">
                    <a:lnL>
                      <a:noFill/>
                    </a:lnL>
                    <a:lnR>
                      <a:noFill/>
                    </a:lnR>
                    <a:lnT w="38100" cap="flat" cmpd="sng" algn="ctr">
                      <a:solidFill>
                        <a:schemeClr val="bg1">
                          <a:lumMod val="85000"/>
                        </a:schemeClr>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Operational, tactical</a:t>
                      </a:r>
                    </a:p>
                  </a:txBody>
                  <a:tcPr marL="142875" marR="142875" marT="57150" marB="57150">
                    <a:lnL>
                      <a:noFill/>
                    </a:lnL>
                    <a:lnR>
                      <a:noFill/>
                    </a:lnR>
                    <a:lnT w="38100" cap="flat" cmpd="sng" algn="ctr">
                      <a:solidFill>
                        <a:schemeClr val="bg1">
                          <a:lumMod val="85000"/>
                        </a:schemeClr>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dirty="0">
                          <a:effectLst/>
                          <a:latin typeface="Bahnschrift" panose="020B0502040204020203" pitchFamily="34" charset="0"/>
                        </a:rPr>
                        <a:t>Strategic</a:t>
                      </a:r>
                    </a:p>
                  </a:txBody>
                  <a:tcPr marL="142875" marR="142875" marT="57150" marB="57150">
                    <a:lnL>
                      <a:noFill/>
                    </a:lnL>
                    <a:lnR>
                      <a:noFill/>
                    </a:lnR>
                    <a:lnT w="38100" cap="flat" cmpd="sng" algn="ctr">
                      <a:solidFill>
                        <a:schemeClr val="bg1">
                          <a:lumMod val="85000"/>
                        </a:schemeClr>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79032296"/>
                  </a:ext>
                </a:extLst>
              </a:tr>
              <a:tr h="0">
                <a:tc>
                  <a:txBody>
                    <a:bodyPr/>
                    <a:lstStyle/>
                    <a:p>
                      <a:pPr fontAlgn="t"/>
                      <a:r>
                        <a:rPr lang="en-GB">
                          <a:effectLst/>
                          <a:latin typeface="Bahnschrift" panose="020B0502040204020203" pitchFamily="34" charset="0"/>
                        </a:rPr>
                        <a:t>Importance of variability</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High</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Low</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808217346"/>
                  </a:ext>
                </a:extLst>
              </a:tr>
              <a:tr h="0">
                <a:tc>
                  <a:txBody>
                    <a:bodyPr/>
                    <a:lstStyle/>
                    <a:p>
                      <a:pPr fontAlgn="t"/>
                      <a:r>
                        <a:rPr lang="en-GB" dirty="0">
                          <a:effectLst/>
                          <a:latin typeface="Bahnschrift" panose="020B0502040204020203" pitchFamily="34" charset="0"/>
                        </a:rPr>
                        <a:t>Importance of tracking individuals</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High</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Low</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39977093"/>
                  </a:ext>
                </a:extLst>
              </a:tr>
              <a:tr h="0">
                <a:tc>
                  <a:txBody>
                    <a:bodyPr/>
                    <a:lstStyle/>
                    <a:p>
                      <a:pPr fontAlgn="t"/>
                      <a:r>
                        <a:rPr lang="en-GB" dirty="0">
                          <a:effectLst/>
                          <a:latin typeface="Bahnschrift" panose="020B0502040204020203" pitchFamily="34" charset="0"/>
                        </a:rPr>
                        <a:t>Number of entities</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dirty="0">
                          <a:effectLst/>
                          <a:latin typeface="Bahnschrift" panose="020B0502040204020203" pitchFamily="34" charset="0"/>
                        </a:rPr>
                        <a:t>Small</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Large</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5947400"/>
                  </a:ext>
                </a:extLst>
              </a:tr>
              <a:tr h="0">
                <a:tc>
                  <a:txBody>
                    <a:bodyPr/>
                    <a:lstStyle/>
                    <a:p>
                      <a:pPr fontAlgn="t"/>
                      <a:r>
                        <a:rPr lang="en-GB" dirty="0">
                          <a:effectLst/>
                          <a:latin typeface="Bahnschrift" panose="020B0502040204020203" pitchFamily="34" charset="0"/>
                        </a:rPr>
                        <a:t>Control</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Holding (queues)</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Rates (flows)</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366765660"/>
                  </a:ext>
                </a:extLst>
              </a:tr>
              <a:tr h="0">
                <a:tc>
                  <a:txBody>
                    <a:bodyPr/>
                    <a:lstStyle/>
                    <a:p>
                      <a:pPr fontAlgn="t"/>
                      <a:r>
                        <a:rPr lang="en-GB">
                          <a:effectLst/>
                          <a:latin typeface="Bahnschrift" panose="020B0502040204020203" pitchFamily="34" charset="0"/>
                        </a:rPr>
                        <a:t>Relative timescale</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Short</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Long</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4917459"/>
                  </a:ext>
                </a:extLst>
              </a:tr>
              <a:tr h="0">
                <a:tc>
                  <a:txBody>
                    <a:bodyPr/>
                    <a:lstStyle/>
                    <a:p>
                      <a:pPr fontAlgn="t"/>
                      <a:r>
                        <a:rPr lang="en-GB">
                          <a:effectLst/>
                          <a:latin typeface="Bahnschrift" panose="020B0502040204020203" pitchFamily="34" charset="0"/>
                        </a:rPr>
                        <a:t>Purpose</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Decisions: optimisation,</a:t>
                      </a:r>
                      <a:br>
                        <a:rPr lang="en-GB">
                          <a:effectLst/>
                          <a:latin typeface="Bahnschrift" panose="020B0502040204020203" pitchFamily="34" charset="0"/>
                        </a:rPr>
                      </a:br>
                      <a:r>
                        <a:rPr lang="en-GB">
                          <a:effectLst/>
                          <a:latin typeface="Bahnschrift" panose="020B0502040204020203" pitchFamily="34" charset="0"/>
                        </a:rPr>
                        <a:t>prediction and comparison</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GB">
                          <a:effectLst/>
                          <a:latin typeface="Bahnschrift" panose="020B0502040204020203" pitchFamily="34" charset="0"/>
                        </a:rPr>
                        <a:t>Policy making: gaining understanding</a:t>
                      </a:r>
                    </a:p>
                  </a:txBody>
                  <a:tcPr marL="142875" marR="142875" marT="57150" marB="5715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39989164"/>
                  </a:ext>
                </a:extLst>
              </a:tr>
              <a:tr h="0">
                <a:tc>
                  <a:txBody>
                    <a:bodyPr/>
                    <a:lstStyle/>
                    <a:p>
                      <a:pPr fontAlgn="t"/>
                      <a:r>
                        <a:rPr lang="en-GB">
                          <a:effectLst/>
                          <a:latin typeface="Bahnschrift" panose="020B0502040204020203" pitchFamily="34" charset="0"/>
                        </a:rPr>
                        <a:t>Reproducibility</a:t>
                      </a:r>
                    </a:p>
                  </a:txBody>
                  <a:tcPr marL="142875" marR="142875" marT="57150" marB="57150">
                    <a:lnL>
                      <a:noFill/>
                    </a:lnL>
                    <a:lnR>
                      <a:noFill/>
                    </a:lnR>
                    <a:lnT w="9525" cap="flat" cmpd="sng" algn="ctr">
                      <a:solidFill>
                        <a:srgbClr val="DDDDDD"/>
                      </a:solidFill>
                      <a:prstDash val="solid"/>
                      <a:round/>
                      <a:headEnd type="none" w="med" len="med"/>
                      <a:tailEnd type="none" w="med" len="med"/>
                    </a:lnT>
                    <a:lnB>
                      <a:noFill/>
                    </a:lnB>
                  </a:tcPr>
                </a:tc>
                <a:tc>
                  <a:txBody>
                    <a:bodyPr/>
                    <a:lstStyle/>
                    <a:p>
                      <a:pPr fontAlgn="t"/>
                      <a:r>
                        <a:rPr lang="en-GB">
                          <a:effectLst/>
                          <a:latin typeface="Bahnschrift" panose="020B0502040204020203" pitchFamily="34" charset="0"/>
                        </a:rPr>
                        <a:t>Stochastic (will vary each run)</a:t>
                      </a:r>
                    </a:p>
                  </a:txBody>
                  <a:tcPr marL="142875" marR="142875" marT="57150" marB="57150">
                    <a:lnL>
                      <a:noFill/>
                    </a:lnL>
                    <a:lnR>
                      <a:noFill/>
                    </a:lnR>
                    <a:lnT w="9525" cap="flat" cmpd="sng" algn="ctr">
                      <a:solidFill>
                        <a:srgbClr val="DDDDDD"/>
                      </a:solidFill>
                      <a:prstDash val="solid"/>
                      <a:round/>
                      <a:headEnd type="none" w="med" len="med"/>
                      <a:tailEnd type="none" w="med" len="med"/>
                    </a:lnT>
                    <a:lnB>
                      <a:noFill/>
                    </a:lnB>
                  </a:tcPr>
                </a:tc>
                <a:tc>
                  <a:txBody>
                    <a:bodyPr/>
                    <a:lstStyle/>
                    <a:p>
                      <a:pPr fontAlgn="t"/>
                      <a:r>
                        <a:rPr lang="en-GB" dirty="0">
                          <a:effectLst/>
                          <a:latin typeface="Bahnschrift" panose="020B0502040204020203" pitchFamily="34" charset="0"/>
                        </a:rPr>
                        <a:t>Deterministic (usually returns the same results)</a:t>
                      </a:r>
                    </a:p>
                  </a:txBody>
                  <a:tcPr marL="142875" marR="142875" marT="57150" marB="57150">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2925475171"/>
                  </a:ext>
                </a:extLst>
              </a:tr>
            </a:tbl>
          </a:graphicData>
        </a:graphic>
      </p:graphicFrame>
      <p:sp>
        <p:nvSpPr>
          <p:cNvPr id="16" name="TextBox 15">
            <a:extLst>
              <a:ext uri="{FF2B5EF4-FFF2-40B4-BE49-F238E27FC236}">
                <a16:creationId xmlns:a16="http://schemas.microsoft.com/office/drawing/2014/main" id="{183D37BB-5596-4FC3-AFAA-CC3130F0E58A}"/>
              </a:ext>
            </a:extLst>
          </p:cNvPr>
          <p:cNvSpPr txBox="1"/>
          <p:nvPr/>
        </p:nvSpPr>
        <p:spPr>
          <a:xfrm>
            <a:off x="838200" y="5908129"/>
            <a:ext cx="3060700" cy="276999"/>
          </a:xfrm>
          <a:prstGeom prst="rect">
            <a:avLst/>
          </a:prstGeom>
          <a:noFill/>
        </p:spPr>
        <p:txBody>
          <a:bodyPr wrap="square">
            <a:spAutoFit/>
          </a:bodyPr>
          <a:lstStyle/>
          <a:p>
            <a:r>
              <a:rPr lang="en-GB" sz="1200" b="0" i="0" dirty="0">
                <a:effectLst/>
                <a:latin typeface="Bahnschrift" panose="020B0502040204020203" pitchFamily="34" charset="0"/>
              </a:rPr>
              <a:t>Adapted from </a:t>
            </a:r>
            <a:r>
              <a:rPr lang="en-GB" sz="1200" b="0" i="0" u="none" strike="noStrike" dirty="0" err="1">
                <a:solidFill>
                  <a:srgbClr val="4183C4"/>
                </a:solidFill>
                <a:effectLst/>
                <a:latin typeface="Bahnschrift" panose="020B0502040204020203" pitchFamily="34" charset="0"/>
                <a:hlinkClick r:id="rId3"/>
              </a:rPr>
              <a:t>Brailsforth</a:t>
            </a:r>
            <a:r>
              <a:rPr lang="en-GB" sz="1200" b="0" i="0" u="none" strike="noStrike" dirty="0">
                <a:solidFill>
                  <a:srgbClr val="4183C4"/>
                </a:solidFill>
                <a:effectLst/>
                <a:latin typeface="Bahnschrift" panose="020B0502040204020203" pitchFamily="34" charset="0"/>
                <a:hlinkClick r:id="rId3"/>
              </a:rPr>
              <a:t> and Hilton (2001)</a:t>
            </a:r>
            <a:endParaRPr lang="en-GB" sz="1200" dirty="0">
              <a:latin typeface="Bahnschrift" panose="020B0502040204020203" pitchFamily="34" charset="0"/>
            </a:endParaRPr>
          </a:p>
        </p:txBody>
      </p:sp>
    </p:spTree>
    <p:extLst>
      <p:ext uri="{BB962C8B-B14F-4D97-AF65-F5344CB8AC3E}">
        <p14:creationId xmlns:p14="http://schemas.microsoft.com/office/powerpoint/2010/main" val="3922491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533DE2-BA74-4A09-BAAF-7AFA73921EF9}"/>
              </a:ext>
            </a:extLst>
          </p:cNvPr>
          <p:cNvSpPr>
            <a:spLocks noGrp="1"/>
          </p:cNvSpPr>
          <p:nvPr>
            <p:ph type="sldNum" sz="quarter" idx="12"/>
          </p:nvPr>
        </p:nvSpPr>
        <p:spPr/>
        <p:txBody>
          <a:bodyPr/>
          <a:lstStyle/>
          <a:p>
            <a:fld id="{68EA4416-F331-4059-B1E1-CFB0BC879A87}" type="slidenum">
              <a:rPr lang="en-GB" smtClean="0"/>
              <a:t>4</a:t>
            </a:fld>
            <a:endParaRPr lang="en-GB"/>
          </a:p>
        </p:txBody>
      </p:sp>
      <p:sp>
        <p:nvSpPr>
          <p:cNvPr id="5" name="TextBox 4">
            <a:extLst>
              <a:ext uri="{FF2B5EF4-FFF2-40B4-BE49-F238E27FC236}">
                <a16:creationId xmlns:a16="http://schemas.microsoft.com/office/drawing/2014/main" id="{BC016983-0A68-4154-A1A4-B4A3B6E1A3FA}"/>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7" name="Picture 6">
            <a:extLst>
              <a:ext uri="{FF2B5EF4-FFF2-40B4-BE49-F238E27FC236}">
                <a16:creationId xmlns:a16="http://schemas.microsoft.com/office/drawing/2014/main" id="{C43C0F5B-CEF7-4FA2-8E01-4D35DD5B7241}"/>
              </a:ext>
            </a:extLst>
          </p:cNvPr>
          <p:cNvPicPr>
            <a:picLocks noChangeAspect="1"/>
          </p:cNvPicPr>
          <p:nvPr/>
        </p:nvPicPr>
        <p:blipFill rotWithShape="1">
          <a:blip r:embed="rId3"/>
          <a:srcRect l="50833" t="1476" r="729" b="1951"/>
          <a:stretch/>
        </p:blipFill>
        <p:spPr>
          <a:xfrm>
            <a:off x="697792" y="301609"/>
            <a:ext cx="4820745" cy="2896334"/>
          </a:xfrm>
          <a:prstGeom prst="rect">
            <a:avLst/>
          </a:prstGeom>
        </p:spPr>
      </p:pic>
      <p:pic>
        <p:nvPicPr>
          <p:cNvPr id="10" name="Picture 2" descr="Modelling the social determinants of health and simulating short-term and  long-term intervention impacts for the city of Toronto, Canada -  ScienceDirect">
            <a:extLst>
              <a:ext uri="{FF2B5EF4-FFF2-40B4-BE49-F238E27FC236}">
                <a16:creationId xmlns:a16="http://schemas.microsoft.com/office/drawing/2014/main" id="{BB621451-A9C9-48B1-8545-F8FF3CB4C7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1138"/>
          <a:stretch/>
        </p:blipFill>
        <p:spPr bwMode="auto">
          <a:xfrm>
            <a:off x="7423150" y="122078"/>
            <a:ext cx="3600450" cy="22260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Modelling the social determinants of health and simulating short-term and  long-term intervention impacts for the city of Toronto, Canada -  ScienceDirect">
            <a:extLst>
              <a:ext uri="{FF2B5EF4-FFF2-40B4-BE49-F238E27FC236}">
                <a16:creationId xmlns:a16="http://schemas.microsoft.com/office/drawing/2014/main" id="{A759B5AA-C9B1-47FF-BC35-ACF6092400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0937" y="2403337"/>
            <a:ext cx="4479217" cy="374808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7085AA4-2CDA-4D0B-8AC7-26D67218C0A1}"/>
              </a:ext>
            </a:extLst>
          </p:cNvPr>
          <p:cNvSpPr txBox="1"/>
          <p:nvPr/>
        </p:nvSpPr>
        <p:spPr>
          <a:xfrm>
            <a:off x="5170581" y="6274257"/>
            <a:ext cx="2932019" cy="461665"/>
          </a:xfrm>
          <a:prstGeom prst="rect">
            <a:avLst/>
          </a:prstGeom>
          <a:noFill/>
        </p:spPr>
        <p:txBody>
          <a:bodyPr wrap="square">
            <a:spAutoFit/>
          </a:bodyPr>
          <a:lstStyle/>
          <a:p>
            <a:r>
              <a:rPr lang="pt-BR" sz="1200" b="0" i="0" dirty="0">
                <a:effectLst/>
                <a:latin typeface="Bahnschrift" panose="020B0502040204020203" pitchFamily="34" charset="0"/>
              </a:rPr>
              <a:t>DOI:</a:t>
            </a:r>
            <a:r>
              <a:rPr lang="pt-BR" sz="1200" b="0" i="0" u="sng" dirty="0">
                <a:effectLst/>
                <a:latin typeface="Bahnschrift" panose="020B0502040204020203" pitchFamily="34" charset="0"/>
                <a:hlinkClick r:id="rId6"/>
              </a:rPr>
              <a:t>10.1016/j.socscimed.2012.06.036</a:t>
            </a:r>
            <a:r>
              <a:rPr lang="pt-BR" sz="1200" u="sng" dirty="0">
                <a:latin typeface="Bahnschrift" panose="020B0502040204020203" pitchFamily="34" charset="0"/>
              </a:rPr>
              <a:t> / </a:t>
            </a:r>
            <a:r>
              <a:rPr lang="en-GB" sz="1200" b="0" i="0" u="sng" dirty="0">
                <a:solidFill>
                  <a:srgbClr val="505050"/>
                </a:solidFill>
                <a:effectLst/>
                <a:latin typeface="Bahnschrift" panose="020B0502040204020203" pitchFamily="34" charset="0"/>
                <a:hlinkClick r:id="rId7"/>
              </a:rPr>
              <a:t>http://dx.doi.org/10.2139/ssrn.3695258</a:t>
            </a:r>
            <a:endParaRPr lang="en-GB" sz="1200" dirty="0">
              <a:latin typeface="Bahnschrift" panose="020B0502040204020203" pitchFamily="34" charset="0"/>
            </a:endParaRPr>
          </a:p>
        </p:txBody>
      </p:sp>
      <p:pic>
        <p:nvPicPr>
          <p:cNvPr id="14" name="Picture 13">
            <a:extLst>
              <a:ext uri="{FF2B5EF4-FFF2-40B4-BE49-F238E27FC236}">
                <a16:creationId xmlns:a16="http://schemas.microsoft.com/office/drawing/2014/main" id="{5875ED24-4C3A-4873-B109-244224F3EC04}"/>
              </a:ext>
            </a:extLst>
          </p:cNvPr>
          <p:cNvPicPr>
            <a:picLocks noChangeAspect="1"/>
          </p:cNvPicPr>
          <p:nvPr/>
        </p:nvPicPr>
        <p:blipFill rotWithShape="1">
          <a:blip r:embed="rId3"/>
          <a:srcRect l="647" t="2045" r="51962" b="1382"/>
          <a:stretch/>
        </p:blipFill>
        <p:spPr>
          <a:xfrm>
            <a:off x="697792" y="3191134"/>
            <a:ext cx="4820745" cy="2960291"/>
          </a:xfrm>
          <a:prstGeom prst="rect">
            <a:avLst/>
          </a:prstGeom>
        </p:spPr>
      </p:pic>
    </p:spTree>
    <p:extLst>
      <p:ext uri="{BB962C8B-B14F-4D97-AF65-F5344CB8AC3E}">
        <p14:creationId xmlns:p14="http://schemas.microsoft.com/office/powerpoint/2010/main" val="2302971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868E-A9D8-4876-8201-C86693207828}"/>
              </a:ext>
            </a:extLst>
          </p:cNvPr>
          <p:cNvSpPr>
            <a:spLocks noGrp="1"/>
          </p:cNvSpPr>
          <p:nvPr>
            <p:ph type="title"/>
          </p:nvPr>
        </p:nvSpPr>
        <p:spPr/>
        <p:txBody>
          <a:bodyPr/>
          <a:lstStyle/>
          <a:p>
            <a:r>
              <a:rPr lang="en-GB" dirty="0"/>
              <a:t>Modelling Software</a:t>
            </a:r>
          </a:p>
        </p:txBody>
      </p:sp>
      <p:sp>
        <p:nvSpPr>
          <p:cNvPr id="4" name="Slide Number Placeholder 3">
            <a:extLst>
              <a:ext uri="{FF2B5EF4-FFF2-40B4-BE49-F238E27FC236}">
                <a16:creationId xmlns:a16="http://schemas.microsoft.com/office/drawing/2014/main" id="{BB51880A-98FD-4296-8685-BD7855431FA1}"/>
              </a:ext>
            </a:extLst>
          </p:cNvPr>
          <p:cNvSpPr>
            <a:spLocks noGrp="1"/>
          </p:cNvSpPr>
          <p:nvPr>
            <p:ph type="sldNum" sz="quarter" idx="12"/>
          </p:nvPr>
        </p:nvSpPr>
        <p:spPr/>
        <p:txBody>
          <a:bodyPr/>
          <a:lstStyle/>
          <a:p>
            <a:fld id="{68EA4416-F331-4059-B1E1-CFB0BC879A87}" type="slidenum">
              <a:rPr lang="en-GB" smtClean="0"/>
              <a:t>5</a:t>
            </a:fld>
            <a:endParaRPr lang="en-GB"/>
          </a:p>
        </p:txBody>
      </p:sp>
      <p:sp>
        <p:nvSpPr>
          <p:cNvPr id="5" name="TextBox 4">
            <a:extLst>
              <a:ext uri="{FF2B5EF4-FFF2-40B4-BE49-F238E27FC236}">
                <a16:creationId xmlns:a16="http://schemas.microsoft.com/office/drawing/2014/main" id="{8764380D-5CAF-46A4-BF54-3ABC9560F5D1}"/>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1030" name="Picture 6" descr="Stella Architect - Compre agora na Software.com.br">
            <a:extLst>
              <a:ext uri="{FF2B5EF4-FFF2-40B4-BE49-F238E27FC236}">
                <a16:creationId xmlns:a16="http://schemas.microsoft.com/office/drawing/2014/main" id="{DEA4878F-4D67-4329-96D3-1C9646B639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92" b="10611"/>
          <a:stretch/>
        </p:blipFill>
        <p:spPr bwMode="auto">
          <a:xfrm>
            <a:off x="1606668" y="4932642"/>
            <a:ext cx="3941711" cy="9951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ensim Reviews 2022: Details, Pricing, &amp; Features | G2">
            <a:extLst>
              <a:ext uri="{FF2B5EF4-FFF2-40B4-BE49-F238E27FC236}">
                <a16:creationId xmlns:a16="http://schemas.microsoft.com/office/drawing/2014/main" id="{16FDB9A8-C422-4598-A517-CC08AB8DD2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269" t="7581" r="19721" b="-1"/>
          <a:stretch/>
        </p:blipFill>
        <p:spPr bwMode="auto">
          <a:xfrm>
            <a:off x="6262455" y="4144667"/>
            <a:ext cx="2453384" cy="19836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nsight Maker | Build simulations and models for free">
            <a:extLst>
              <a:ext uri="{FF2B5EF4-FFF2-40B4-BE49-F238E27FC236}">
                <a16:creationId xmlns:a16="http://schemas.microsoft.com/office/drawing/2014/main" id="{12A54678-EF79-48B9-9505-3DEFB5322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973" y="1841211"/>
            <a:ext cx="3310874" cy="9354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hlinkClick r:id="rId6"/>
            <a:extLst>
              <a:ext uri="{FF2B5EF4-FFF2-40B4-BE49-F238E27FC236}">
                <a16:creationId xmlns:a16="http://schemas.microsoft.com/office/drawing/2014/main" id="{94986025-2EA4-4A12-832F-30986EAFFD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719" y="3525942"/>
            <a:ext cx="2287710" cy="99515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olfram System Modeler: Modeling, Simulation &amp; Analysis">
            <a:extLst>
              <a:ext uri="{FF2B5EF4-FFF2-40B4-BE49-F238E27FC236}">
                <a16:creationId xmlns:a16="http://schemas.microsoft.com/office/drawing/2014/main" id="{B253C705-6435-43B3-B941-47C1B4D1D2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2867" y="2884413"/>
            <a:ext cx="4533900" cy="11525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28F0959-6EDA-46FA-96D1-7E7358CAFD19}"/>
              </a:ext>
            </a:extLst>
          </p:cNvPr>
          <p:cNvPicPr>
            <a:picLocks noChangeAspect="1"/>
          </p:cNvPicPr>
          <p:nvPr/>
        </p:nvPicPr>
        <p:blipFill>
          <a:blip r:embed="rId9"/>
          <a:stretch>
            <a:fillRect/>
          </a:stretch>
        </p:blipFill>
        <p:spPr>
          <a:xfrm>
            <a:off x="7694446" y="382689"/>
            <a:ext cx="2712780" cy="1325563"/>
          </a:xfrm>
          <a:prstGeom prst="rect">
            <a:avLst/>
          </a:prstGeom>
        </p:spPr>
      </p:pic>
      <p:pic>
        <p:nvPicPr>
          <p:cNvPr id="1048" name="Picture 24">
            <a:extLst>
              <a:ext uri="{FF2B5EF4-FFF2-40B4-BE49-F238E27FC236}">
                <a16:creationId xmlns:a16="http://schemas.microsoft.com/office/drawing/2014/main" id="{4FEC6E7C-0659-4CF0-97BB-FBA78F88E0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26733" y="2054974"/>
            <a:ext cx="1706880" cy="132259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ilico">
            <a:extLst>
              <a:ext uri="{FF2B5EF4-FFF2-40B4-BE49-F238E27FC236}">
                <a16:creationId xmlns:a16="http://schemas.microsoft.com/office/drawing/2014/main" id="{F0C31F14-2D96-4F3C-B465-37A007B0E2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96000" y="1736585"/>
            <a:ext cx="2786295" cy="8057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o photo description available.">
            <a:extLst>
              <a:ext uri="{FF2B5EF4-FFF2-40B4-BE49-F238E27FC236}">
                <a16:creationId xmlns:a16="http://schemas.microsoft.com/office/drawing/2014/main" id="{C4556FA2-E244-4595-9F3F-7312FDC97B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7647" y="3881389"/>
            <a:ext cx="1983634" cy="1983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22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E7F0-B03C-473F-8CF0-F817FA4A3501}"/>
              </a:ext>
            </a:extLst>
          </p:cNvPr>
          <p:cNvSpPr>
            <a:spLocks noGrp="1"/>
          </p:cNvSpPr>
          <p:nvPr>
            <p:ph type="title"/>
          </p:nvPr>
        </p:nvSpPr>
        <p:spPr/>
        <p:txBody>
          <a:bodyPr/>
          <a:lstStyle/>
          <a:p>
            <a:r>
              <a:rPr lang="en-GB" dirty="0"/>
              <a:t>Occupancy Example: Conceptualise</a:t>
            </a:r>
          </a:p>
        </p:txBody>
      </p:sp>
      <p:sp>
        <p:nvSpPr>
          <p:cNvPr id="4" name="Slide Number Placeholder 3">
            <a:extLst>
              <a:ext uri="{FF2B5EF4-FFF2-40B4-BE49-F238E27FC236}">
                <a16:creationId xmlns:a16="http://schemas.microsoft.com/office/drawing/2014/main" id="{7BF4BF90-425F-496C-9531-0B3A2AF02FB7}"/>
              </a:ext>
            </a:extLst>
          </p:cNvPr>
          <p:cNvSpPr>
            <a:spLocks noGrp="1"/>
          </p:cNvSpPr>
          <p:nvPr>
            <p:ph type="sldNum" sz="quarter" idx="12"/>
          </p:nvPr>
        </p:nvSpPr>
        <p:spPr/>
        <p:txBody>
          <a:bodyPr/>
          <a:lstStyle/>
          <a:p>
            <a:fld id="{68EA4416-F331-4059-B1E1-CFB0BC879A87}" type="slidenum">
              <a:rPr lang="en-GB" smtClean="0"/>
              <a:t>6</a:t>
            </a:fld>
            <a:endParaRPr lang="en-GB"/>
          </a:p>
        </p:txBody>
      </p:sp>
      <p:sp>
        <p:nvSpPr>
          <p:cNvPr id="5" name="Rectangle 1">
            <a:extLst>
              <a:ext uri="{FF2B5EF4-FFF2-40B4-BE49-F238E27FC236}">
                <a16:creationId xmlns:a16="http://schemas.microsoft.com/office/drawing/2014/main" id="{CE7F3BA4-59ED-42CD-BBE8-3CAA8BD38595}"/>
              </a:ext>
            </a:extLst>
          </p:cNvPr>
          <p:cNvSpPr>
            <a:spLocks noChangeArrowheads="1"/>
          </p:cNvSpPr>
          <p:nvPr/>
        </p:nvSpPr>
        <p:spPr bwMode="auto">
          <a:xfrm>
            <a:off x="0" y="167044"/>
            <a:ext cx="65"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27" name="TextBox 26">
            <a:extLst>
              <a:ext uri="{FF2B5EF4-FFF2-40B4-BE49-F238E27FC236}">
                <a16:creationId xmlns:a16="http://schemas.microsoft.com/office/drawing/2014/main" id="{12FC870B-90DD-4227-BAEB-70E23B6FD82F}"/>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pic>
        <p:nvPicPr>
          <p:cNvPr id="32" name="Picture 31">
            <a:extLst>
              <a:ext uri="{FF2B5EF4-FFF2-40B4-BE49-F238E27FC236}">
                <a16:creationId xmlns:a16="http://schemas.microsoft.com/office/drawing/2014/main" id="{A9039CFB-E77C-41DE-BF19-6E368227B8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574824" y="2573732"/>
            <a:ext cx="7042352" cy="2468251"/>
          </a:xfrm>
          <a:prstGeom prst="rect">
            <a:avLst/>
          </a:prstGeom>
        </p:spPr>
      </p:pic>
      <p:pic>
        <p:nvPicPr>
          <p:cNvPr id="6" name="Picture 5">
            <a:extLst>
              <a:ext uri="{FF2B5EF4-FFF2-40B4-BE49-F238E27FC236}">
                <a16:creationId xmlns:a16="http://schemas.microsoft.com/office/drawing/2014/main" id="{F8F211D6-B0EB-4397-B146-72938A227F77}"/>
              </a:ext>
            </a:extLst>
          </p:cNvPr>
          <p:cNvPicPr>
            <a:picLocks noChangeAspect="1"/>
          </p:cNvPicPr>
          <p:nvPr/>
        </p:nvPicPr>
        <p:blipFill>
          <a:blip r:embed="rId4"/>
          <a:stretch>
            <a:fillRect/>
          </a:stretch>
        </p:blipFill>
        <p:spPr>
          <a:xfrm>
            <a:off x="1764180" y="2266436"/>
            <a:ext cx="8663639" cy="3082842"/>
          </a:xfrm>
          <a:prstGeom prst="rect">
            <a:avLst/>
          </a:prstGeom>
        </p:spPr>
      </p:pic>
    </p:spTree>
    <p:extLst>
      <p:ext uri="{BB962C8B-B14F-4D97-AF65-F5344CB8AC3E}">
        <p14:creationId xmlns:p14="http://schemas.microsoft.com/office/powerpoint/2010/main" val="289862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E7F0-B03C-473F-8CF0-F817FA4A3501}"/>
              </a:ext>
            </a:extLst>
          </p:cNvPr>
          <p:cNvSpPr>
            <a:spLocks noGrp="1"/>
          </p:cNvSpPr>
          <p:nvPr>
            <p:ph type="title"/>
          </p:nvPr>
        </p:nvSpPr>
        <p:spPr/>
        <p:txBody>
          <a:bodyPr/>
          <a:lstStyle/>
          <a:p>
            <a:r>
              <a:rPr lang="en-GB" dirty="0"/>
              <a:t>Occupancy Example: Model</a:t>
            </a:r>
          </a:p>
        </p:txBody>
      </p:sp>
      <p:sp>
        <p:nvSpPr>
          <p:cNvPr id="4" name="Slide Number Placeholder 3">
            <a:extLst>
              <a:ext uri="{FF2B5EF4-FFF2-40B4-BE49-F238E27FC236}">
                <a16:creationId xmlns:a16="http://schemas.microsoft.com/office/drawing/2014/main" id="{7BF4BF90-425F-496C-9531-0B3A2AF02FB7}"/>
              </a:ext>
            </a:extLst>
          </p:cNvPr>
          <p:cNvSpPr>
            <a:spLocks noGrp="1"/>
          </p:cNvSpPr>
          <p:nvPr>
            <p:ph type="sldNum" sz="quarter" idx="12"/>
          </p:nvPr>
        </p:nvSpPr>
        <p:spPr/>
        <p:txBody>
          <a:bodyPr/>
          <a:lstStyle/>
          <a:p>
            <a:fld id="{68EA4416-F331-4059-B1E1-CFB0BC879A87}" type="slidenum">
              <a:rPr lang="en-GB" smtClean="0"/>
              <a:t>7</a:t>
            </a:fld>
            <a:endParaRPr lang="en-GB"/>
          </a:p>
        </p:txBody>
      </p:sp>
      <p:sp>
        <p:nvSpPr>
          <p:cNvPr id="5" name="Rectangle 1">
            <a:extLst>
              <a:ext uri="{FF2B5EF4-FFF2-40B4-BE49-F238E27FC236}">
                <a16:creationId xmlns:a16="http://schemas.microsoft.com/office/drawing/2014/main" id="{CE7F3BA4-59ED-42CD-BBE8-3CAA8BD38595}"/>
              </a:ext>
            </a:extLst>
          </p:cNvPr>
          <p:cNvSpPr>
            <a:spLocks noChangeArrowheads="1"/>
          </p:cNvSpPr>
          <p:nvPr/>
        </p:nvSpPr>
        <p:spPr bwMode="auto">
          <a:xfrm>
            <a:off x="0" y="167044"/>
            <a:ext cx="65"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sp>
        <p:nvSpPr>
          <p:cNvPr id="17" name="TextBox 16">
            <a:extLst>
              <a:ext uri="{FF2B5EF4-FFF2-40B4-BE49-F238E27FC236}">
                <a16:creationId xmlns:a16="http://schemas.microsoft.com/office/drawing/2014/main" id="{DCF120D8-6B1B-4791-8770-15F807283B31}"/>
              </a:ext>
            </a:extLst>
          </p:cNvPr>
          <p:cNvSpPr txBox="1"/>
          <p:nvPr/>
        </p:nvSpPr>
        <p:spPr>
          <a:xfrm>
            <a:off x="838198" y="1509334"/>
            <a:ext cx="11254742" cy="4489691"/>
          </a:xfrm>
          <a:prstGeom prst="rect">
            <a:avLst/>
          </a:prstGeom>
          <a:noFill/>
        </p:spPr>
        <p:txBody>
          <a:bodyPr wrap="square">
            <a:spAutoFit/>
          </a:bodyPr>
          <a:lstStyle/>
          <a:p>
            <a:pPr>
              <a:lnSpc>
                <a:spcPct val="107000"/>
              </a:lnSpc>
              <a:spcAft>
                <a:spcPts val="800"/>
              </a:spcAft>
            </a:pPr>
            <a:r>
              <a:rPr lang="en-GB" sz="1200" dirty="0" err="1">
                <a:solidFill>
                  <a:srgbClr val="657B83"/>
                </a:solidFill>
                <a:latin typeface="Fira Code" panose="020B0809050000020004" pitchFamily="49" charset="0"/>
                <a:ea typeface="Fira Code" panose="020B0809050000020004" pitchFamily="49" charset="0"/>
                <a:cs typeface="Times New Roman" panose="02020603050405020304" pitchFamily="18" charset="0"/>
              </a:rPr>
              <a:t>s</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imtime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seq</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1, 365, by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0.125</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586E75"/>
                </a:solidFill>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stocks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c</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s_Occupancy</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100</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aux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c</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a_DischargeRate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0.06,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a:t>
            </a:r>
            <a:r>
              <a:rPr lang="en-GB" sz="1200" dirty="0" err="1">
                <a:solidFill>
                  <a:srgbClr val="657B83"/>
                </a:solidFill>
                <a:latin typeface="Fira Code" panose="020B0809050000020004" pitchFamily="49" charset="0"/>
                <a:ea typeface="Fira Code" panose="020B0809050000020004" pitchFamily="49" charset="0"/>
                <a:cs typeface="Times New Roman" panose="02020603050405020304" pitchFamily="18" charset="0"/>
              </a:rPr>
              <a:t>Capacity</a:t>
            </a:r>
            <a:r>
              <a:rPr lang="en-GB" sz="1200" dirty="0">
                <a:solidFill>
                  <a:srgbClr val="657B83"/>
                </a:solidFill>
                <a:latin typeface="Fira Code" panose="020B0809050000020004" pitchFamily="49" charset="0"/>
                <a:ea typeface="Fira Code" panose="020B0809050000020004" pitchFamily="49" charset="0"/>
                <a:cs typeface="Times New Roman" panose="02020603050405020304" pitchFamily="18" charset="0"/>
              </a:rPr>
              <a:t> = 80</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a:t>
            </a:r>
          </a:p>
          <a:p>
            <a:pPr>
              <a:lnSpc>
                <a:spcPct val="107000"/>
              </a:lnSpc>
              <a:spcAft>
                <a:spcPts val="800"/>
              </a:spcAft>
            </a:pPr>
            <a:endPar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model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function</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sim_time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stocks,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auxs</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 </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with</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as.list</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c</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stocks,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auxs</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p>
          <a:p>
            <a:pPr>
              <a:lnSpc>
                <a:spcPct val="107000"/>
              </a:lnSpc>
              <a:spcAft>
                <a:spcPts val="800"/>
              </a:spcAft>
            </a:pP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a_Pressure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&lt;-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s_Occupancy</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a_Capacity</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Aux – get effect of being over/under capacity</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f_Admissions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sample</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1:10, 1</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Flow - number of new patients admitted at each time step</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f_Discharges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s_Occupancy</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a_DischargeRate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a_Pressure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Flow - discharge rate based on occupancy/pressure</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d_sOccupancy_dt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&lt;-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f_Admissions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f_Discharges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Integral of stock - change in occupancy stock</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return</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list</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c</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d_sOccupancy_dt</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Admissions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f_Admissions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Discharges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f_Discharges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t>
            </a:r>
          </a:p>
          <a:p>
            <a:pPr>
              <a:lnSpc>
                <a:spcPct val="107000"/>
              </a:lnSpc>
              <a:spcAft>
                <a:spcPts val="800"/>
              </a:spcAft>
            </a:pPr>
            <a:r>
              <a:rPr lang="en-GB" sz="1200" dirty="0">
                <a:solidFill>
                  <a:srgbClr val="657B83"/>
                </a:solidFill>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DischargeRate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a_DischargeRate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Pressure = </a:t>
            </a:r>
            <a:r>
              <a:rPr lang="en-GB" sz="1200" dirty="0" err="1">
                <a:solidFill>
                  <a:srgbClr val="657B83"/>
                </a:solidFill>
                <a:latin typeface="Fira Code" panose="020B0809050000020004" pitchFamily="49" charset="0"/>
                <a:ea typeface="Fira Code" panose="020B0809050000020004" pitchFamily="49" charset="0"/>
                <a:cs typeface="Times New Roman" panose="02020603050405020304" pitchFamily="18" charset="0"/>
              </a:rPr>
              <a:t>a</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_Pressure</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Return results for the timestep</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a:p>
            <a:pPr>
              <a:lnSpc>
                <a:spcPct val="107000"/>
              </a:lnSpc>
              <a:spcAft>
                <a:spcPts val="800"/>
              </a:spcAft>
            </a:pP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p>
          <a:p>
            <a:pPr>
              <a:lnSpc>
                <a:spcPct val="107000"/>
              </a:lnSpc>
              <a:spcAft>
                <a:spcPts val="800"/>
              </a:spcAft>
            </a:pP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data.frame</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9D65B2"/>
                </a:solidFill>
                <a:effectLst/>
                <a:latin typeface="Fira Code" panose="020B0809050000020004" pitchFamily="49" charset="0"/>
                <a:ea typeface="Fira Code" panose="020B0809050000020004" pitchFamily="49" charset="0"/>
                <a:cs typeface="Times New Roman" panose="02020603050405020304" pitchFamily="18" charset="0"/>
              </a:rPr>
              <a:t>deSolve</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268BD2"/>
                </a:solidFill>
                <a:effectLst/>
                <a:latin typeface="Fira Code" panose="020B0809050000020004" pitchFamily="49" charset="0"/>
                <a:ea typeface="Fira Code" panose="020B0809050000020004" pitchFamily="49" charset="0"/>
                <a:cs typeface="Times New Roman" panose="02020603050405020304" pitchFamily="18" charset="0"/>
              </a:rPr>
              <a:t>ode</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y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stocks, times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simtime</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func</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model, </a:t>
            </a:r>
            <a:r>
              <a:rPr lang="en-GB" sz="1200" dirty="0" err="1">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parms</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aux, method </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657B83"/>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dirty="0">
                <a:solidFill>
                  <a:srgbClr val="2AA198"/>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err="1">
                <a:solidFill>
                  <a:srgbClr val="2AA198"/>
                </a:solidFill>
                <a:effectLst/>
                <a:latin typeface="Fira Code" panose="020B0809050000020004" pitchFamily="49" charset="0"/>
                <a:ea typeface="Fira Code" panose="020B0809050000020004" pitchFamily="49" charset="0"/>
                <a:cs typeface="Times New Roman" panose="02020603050405020304" pitchFamily="18" charset="0"/>
              </a:rPr>
              <a:t>euler</a:t>
            </a:r>
            <a:r>
              <a:rPr lang="en-GB" sz="1200" dirty="0">
                <a:solidFill>
                  <a:srgbClr val="2AA198"/>
                </a:solidFill>
                <a:effectLst/>
                <a:latin typeface="Fira Code" panose="020B0809050000020004" pitchFamily="49" charset="0"/>
                <a:ea typeface="Fira Code" panose="020B0809050000020004" pitchFamily="49" charset="0"/>
                <a:cs typeface="Times New Roman" panose="02020603050405020304" pitchFamily="18" charset="0"/>
              </a:rPr>
              <a:t>"</a:t>
            </a:r>
            <a:r>
              <a:rPr lang="en-GB" sz="1200" dirty="0">
                <a:solidFill>
                  <a:srgbClr val="586E75"/>
                </a:solidFill>
                <a:effectLst/>
                <a:latin typeface="Fira Code" panose="020B0809050000020004" pitchFamily="49" charset="0"/>
                <a:ea typeface="Fira Code" panose="020B0809050000020004" pitchFamily="49" charset="0"/>
                <a:cs typeface="Times New Roman" panose="02020603050405020304" pitchFamily="18" charset="0"/>
              </a:rPr>
              <a:t>)) </a:t>
            </a:r>
            <a:r>
              <a:rPr lang="en-GB" sz="1200" i="1" dirty="0">
                <a:solidFill>
                  <a:srgbClr val="93A1A1"/>
                </a:solidFill>
                <a:effectLst/>
                <a:latin typeface="Fira Code" panose="020B0809050000020004" pitchFamily="49" charset="0"/>
                <a:ea typeface="Fira Code" panose="020B0809050000020004" pitchFamily="49" charset="0"/>
                <a:cs typeface="Times New Roman" panose="02020603050405020304" pitchFamily="18" charset="0"/>
              </a:rPr>
              <a:t># Run model </a:t>
            </a:r>
            <a:endParaRPr lang="en-GB" sz="1200" dirty="0">
              <a:effectLst/>
              <a:latin typeface="Fira Code" panose="020B0809050000020004" pitchFamily="49" charset="0"/>
              <a:ea typeface="Fira Code" panose="020B0809050000020004" pitchFamily="49" charset="0"/>
              <a:cs typeface="Times New Roman" panose="02020603050405020304" pitchFamily="18" charset="0"/>
            </a:endParaRPr>
          </a:p>
        </p:txBody>
      </p:sp>
      <p:sp>
        <p:nvSpPr>
          <p:cNvPr id="27" name="TextBox 26">
            <a:extLst>
              <a:ext uri="{FF2B5EF4-FFF2-40B4-BE49-F238E27FC236}">
                <a16:creationId xmlns:a16="http://schemas.microsoft.com/office/drawing/2014/main" id="{12FC870B-90DD-4227-BAEB-70E23B6FD82F}"/>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Tree>
    <p:extLst>
      <p:ext uri="{BB962C8B-B14F-4D97-AF65-F5344CB8AC3E}">
        <p14:creationId xmlns:p14="http://schemas.microsoft.com/office/powerpoint/2010/main" val="17926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7E7F0-B03C-473F-8CF0-F817FA4A3501}"/>
              </a:ext>
            </a:extLst>
          </p:cNvPr>
          <p:cNvSpPr>
            <a:spLocks noGrp="1"/>
          </p:cNvSpPr>
          <p:nvPr>
            <p:ph type="title"/>
          </p:nvPr>
        </p:nvSpPr>
        <p:spPr/>
        <p:txBody>
          <a:bodyPr/>
          <a:lstStyle/>
          <a:p>
            <a:r>
              <a:rPr lang="en-GB" dirty="0"/>
              <a:t>Occupancy Example: Output</a:t>
            </a:r>
          </a:p>
        </p:txBody>
      </p:sp>
      <p:sp>
        <p:nvSpPr>
          <p:cNvPr id="4" name="Slide Number Placeholder 3">
            <a:extLst>
              <a:ext uri="{FF2B5EF4-FFF2-40B4-BE49-F238E27FC236}">
                <a16:creationId xmlns:a16="http://schemas.microsoft.com/office/drawing/2014/main" id="{7BF4BF90-425F-496C-9531-0B3A2AF02FB7}"/>
              </a:ext>
            </a:extLst>
          </p:cNvPr>
          <p:cNvSpPr>
            <a:spLocks noGrp="1"/>
          </p:cNvSpPr>
          <p:nvPr>
            <p:ph type="sldNum" sz="quarter" idx="12"/>
          </p:nvPr>
        </p:nvSpPr>
        <p:spPr/>
        <p:txBody>
          <a:bodyPr/>
          <a:lstStyle/>
          <a:p>
            <a:fld id="{68EA4416-F331-4059-B1E1-CFB0BC879A87}" type="slidenum">
              <a:rPr lang="en-GB" smtClean="0"/>
              <a:t>8</a:t>
            </a:fld>
            <a:endParaRPr lang="en-GB"/>
          </a:p>
        </p:txBody>
      </p:sp>
      <p:sp>
        <p:nvSpPr>
          <p:cNvPr id="5" name="Rectangle 1">
            <a:extLst>
              <a:ext uri="{FF2B5EF4-FFF2-40B4-BE49-F238E27FC236}">
                <a16:creationId xmlns:a16="http://schemas.microsoft.com/office/drawing/2014/main" id="{CE7F3BA4-59ED-42CD-BBE8-3CAA8BD38595}"/>
              </a:ext>
            </a:extLst>
          </p:cNvPr>
          <p:cNvSpPr>
            <a:spLocks noChangeArrowheads="1"/>
          </p:cNvSpPr>
          <p:nvPr/>
        </p:nvSpPr>
        <p:spPr bwMode="auto">
          <a:xfrm>
            <a:off x="0" y="167044"/>
            <a:ext cx="65" cy="12311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latin typeface="Arial" panose="020B0604020202020204" pitchFamily="34" charset="0"/>
            </a:endParaRPr>
          </a:p>
        </p:txBody>
      </p:sp>
      <p:pic>
        <p:nvPicPr>
          <p:cNvPr id="24" name="Picture 23">
            <a:extLst>
              <a:ext uri="{FF2B5EF4-FFF2-40B4-BE49-F238E27FC236}">
                <a16:creationId xmlns:a16="http://schemas.microsoft.com/office/drawing/2014/main" id="{98414B70-2E37-4FB1-B443-69C37BC3EDD1}"/>
              </a:ext>
            </a:extLst>
          </p:cNvPr>
          <p:cNvPicPr>
            <a:picLocks noChangeAspect="1"/>
          </p:cNvPicPr>
          <p:nvPr/>
        </p:nvPicPr>
        <p:blipFill>
          <a:blip r:embed="rId3"/>
          <a:stretch>
            <a:fillRect/>
          </a:stretch>
        </p:blipFill>
        <p:spPr>
          <a:xfrm>
            <a:off x="2446134" y="2241524"/>
            <a:ext cx="7299731" cy="3256306"/>
          </a:xfrm>
          <a:prstGeom prst="rect">
            <a:avLst/>
          </a:prstGeom>
        </p:spPr>
      </p:pic>
      <p:sp>
        <p:nvSpPr>
          <p:cNvPr id="10" name="TextBox 9">
            <a:extLst>
              <a:ext uri="{FF2B5EF4-FFF2-40B4-BE49-F238E27FC236}">
                <a16:creationId xmlns:a16="http://schemas.microsoft.com/office/drawing/2014/main" id="{D500EC65-1CB9-4392-A7B1-A35AFFFA72BD}"/>
              </a:ext>
            </a:extLst>
          </p:cNvPr>
          <p:cNvSpPr txBox="1"/>
          <p:nvPr/>
        </p:nvSpPr>
        <p:spPr>
          <a:xfrm>
            <a:off x="723530" y="6411954"/>
            <a:ext cx="4447051" cy="253916"/>
          </a:xfrm>
          <a:prstGeom prst="rect">
            <a:avLst/>
          </a:prstGeom>
          <a:noFill/>
        </p:spPr>
        <p:txBody>
          <a:bodyPr wrap="none" rtlCol="0">
            <a:spAutoFit/>
          </a:bodyPr>
          <a:lstStyle/>
          <a:p>
            <a:r>
              <a:rPr lang="en-GB" sz="1050" dirty="0">
                <a:latin typeface="Bahnschrift" panose="020B0502040204020203" pitchFamily="34" charset="0"/>
              </a:rPr>
              <a:t>Simulation Models in R  | 2022-11 | </a:t>
            </a:r>
            <a:r>
              <a:rPr lang="en-GB" sz="1050" dirty="0">
                <a:solidFill>
                  <a:srgbClr val="F15B74"/>
                </a:solidFill>
                <a:latin typeface="Bahnschrift" panose="020B0502040204020203" pitchFamily="34" charset="0"/>
              </a:rPr>
              <a:t>PH.Intelligence@hertfordshire.gov.uk</a:t>
            </a:r>
          </a:p>
        </p:txBody>
      </p:sp>
    </p:spTree>
    <p:extLst>
      <p:ext uri="{BB962C8B-B14F-4D97-AF65-F5344CB8AC3E}">
        <p14:creationId xmlns:p14="http://schemas.microsoft.com/office/powerpoint/2010/main" val="1781995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CECA1B-AE61-4632-8F25-F14DC9BCC84D}"/>
              </a:ext>
            </a:extLst>
          </p:cNvPr>
          <p:cNvSpPr>
            <a:spLocks noGrp="1"/>
          </p:cNvSpPr>
          <p:nvPr>
            <p:ph type="title"/>
          </p:nvPr>
        </p:nvSpPr>
        <p:spPr/>
        <p:txBody>
          <a:bodyPr/>
          <a:lstStyle/>
          <a:p>
            <a:r>
              <a:rPr lang="en-GB" dirty="0"/>
              <a:t>Further Information</a:t>
            </a:r>
          </a:p>
        </p:txBody>
      </p:sp>
      <p:sp>
        <p:nvSpPr>
          <p:cNvPr id="6" name="Text Placeholder 5">
            <a:extLst>
              <a:ext uri="{FF2B5EF4-FFF2-40B4-BE49-F238E27FC236}">
                <a16:creationId xmlns:a16="http://schemas.microsoft.com/office/drawing/2014/main" id="{AC5AB4A8-391D-49B3-B065-23B359FCCF8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462A687-D605-4AC4-BF53-EBF6EFCF6091}"/>
              </a:ext>
            </a:extLst>
          </p:cNvPr>
          <p:cNvSpPr>
            <a:spLocks noGrp="1"/>
          </p:cNvSpPr>
          <p:nvPr>
            <p:ph type="sldNum" sz="quarter" idx="12"/>
          </p:nvPr>
        </p:nvSpPr>
        <p:spPr/>
        <p:txBody>
          <a:bodyPr/>
          <a:lstStyle/>
          <a:p>
            <a:fld id="{68EA4416-F331-4059-B1E1-CFB0BC879A87}" type="slidenum">
              <a:rPr lang="en-GB" smtClean="0"/>
              <a:t>9</a:t>
            </a:fld>
            <a:endParaRPr lang="en-GB"/>
          </a:p>
        </p:txBody>
      </p:sp>
    </p:spTree>
    <p:extLst>
      <p:ext uri="{BB962C8B-B14F-4D97-AF65-F5344CB8AC3E}">
        <p14:creationId xmlns:p14="http://schemas.microsoft.com/office/powerpoint/2010/main" val="2431630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2688</TotalTime>
  <Words>1224</Words>
  <Application>Microsoft Office PowerPoint</Application>
  <PresentationFormat>Widescreen</PresentationFormat>
  <Paragraphs>132</Paragraphs>
  <Slides>15</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Bahnschrift</vt:lpstr>
      <vt:lpstr>Calibri</vt:lpstr>
      <vt:lpstr>Fira Code</vt:lpstr>
      <vt:lpstr>Office Theme</vt:lpstr>
      <vt:lpstr>Building Simulation Models in R</vt:lpstr>
      <vt:lpstr>Simulation Modelling</vt:lpstr>
      <vt:lpstr>Types of Simulation Modelling</vt:lpstr>
      <vt:lpstr>PowerPoint Presentation</vt:lpstr>
      <vt:lpstr>Modelling Software</vt:lpstr>
      <vt:lpstr>Occupancy Example: Conceptualise</vt:lpstr>
      <vt:lpstr>Occupancy Example: Model</vt:lpstr>
      <vt:lpstr>Occupancy Example: Output</vt:lpstr>
      <vt:lpstr>Further Information</vt:lpstr>
      <vt:lpstr>Components</vt:lpstr>
      <vt:lpstr>Modelling Changing Systems</vt:lpstr>
      <vt:lpstr>Integration</vt:lpstr>
      <vt:lpstr>Bringing in the rest of R</vt:lpstr>
      <vt:lpstr>Shiny</vt:lpstr>
      <vt:lpstr>Further Reading &amp;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 Yuill</dc:creator>
  <cp:lastModifiedBy>Will Yuill</cp:lastModifiedBy>
  <cp:revision>146</cp:revision>
  <dcterms:created xsi:type="dcterms:W3CDTF">2021-10-04T14:01:21Z</dcterms:created>
  <dcterms:modified xsi:type="dcterms:W3CDTF">2022-11-10T12:36:28Z</dcterms:modified>
</cp:coreProperties>
</file>